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diagrams/layout5.xml" ContentType="application/vnd.openxmlformats-officedocument.drawingml.diagramLayout+xml"/>
  <Override PartName="/ppt/diagrams/data6.xml" ContentType="application/vnd.openxmlformats-officedocument.drawingml.diagramData+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diagrams/layout6.xml" ContentType="application/vnd.openxmlformats-officedocument.drawingml.diagramLayout+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diagrams/layout4.xml" ContentType="application/vnd.openxmlformats-officedocument.drawingml.diagramLayout+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data5.xml" ContentType="application/vnd.openxmlformats-officedocument.drawingml.diagramData+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10.xml" ContentType="application/vnd.openxmlformats-officedocument.presentationml.notesSlide+xml"/>
  <Override PartName="/ppt/diagrams/colors6.xml" ContentType="application/vnd.openxmlformats-officedocument.drawingml.diagramColor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3"/>
  </p:notesMasterIdLst>
  <p:sldIdLst>
    <p:sldId id="355" r:id="rId2"/>
    <p:sldId id="567" r:id="rId3"/>
    <p:sldId id="568" r:id="rId4"/>
    <p:sldId id="569" r:id="rId5"/>
    <p:sldId id="570" r:id="rId6"/>
    <p:sldId id="806" r:id="rId7"/>
    <p:sldId id="807" r:id="rId8"/>
    <p:sldId id="1118" r:id="rId9"/>
    <p:sldId id="1119" r:id="rId10"/>
    <p:sldId id="808" r:id="rId11"/>
    <p:sldId id="735" r:id="rId12"/>
    <p:sldId id="814" r:id="rId13"/>
    <p:sldId id="815" r:id="rId14"/>
    <p:sldId id="816" r:id="rId15"/>
    <p:sldId id="817" r:id="rId16"/>
    <p:sldId id="818" r:id="rId17"/>
    <p:sldId id="819" r:id="rId18"/>
    <p:sldId id="830" r:id="rId19"/>
    <p:sldId id="831" r:id="rId20"/>
    <p:sldId id="821" r:id="rId21"/>
    <p:sldId id="822" r:id="rId22"/>
    <p:sldId id="823" r:id="rId23"/>
    <p:sldId id="824" r:id="rId24"/>
    <p:sldId id="1134" r:id="rId25"/>
    <p:sldId id="1139" r:id="rId26"/>
    <p:sldId id="845" r:id="rId27"/>
    <p:sldId id="846" r:id="rId28"/>
    <p:sldId id="1135" r:id="rId29"/>
    <p:sldId id="826" r:id="rId30"/>
    <p:sldId id="825" r:id="rId31"/>
    <p:sldId id="829" r:id="rId32"/>
    <p:sldId id="1138" r:id="rId33"/>
    <p:sldId id="1137" r:id="rId34"/>
    <p:sldId id="589" r:id="rId35"/>
    <p:sldId id="590" r:id="rId36"/>
    <p:sldId id="832" r:id="rId37"/>
    <p:sldId id="835" r:id="rId38"/>
    <p:sldId id="609" r:id="rId39"/>
    <p:sldId id="610" r:id="rId40"/>
    <p:sldId id="850" r:id="rId41"/>
    <p:sldId id="852" r:id="rId4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97" autoAdjust="0"/>
    <p:restoredTop sz="72517" autoAdjust="0"/>
  </p:normalViewPr>
  <p:slideViewPr>
    <p:cSldViewPr snapToGrid="0" snapToObjects="1">
      <p:cViewPr varScale="1">
        <p:scale>
          <a:sx n="53" d="100"/>
          <a:sy n="53" d="100"/>
        </p:scale>
        <p:origin x="-173" y="-77"/>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59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tr-TR" sz="2800" b="1" dirty="0" smtClean="0"/>
            <a:t>Aşağıdakilerden hangisi "abone bilgileri" tanımına girmez?</a:t>
          </a:r>
          <a:endParaRPr lang="en-US" sz="28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en-US" sz="2000" b="1" dirty="0">
              <a:solidFill>
                <a:schemeClr val="tx1"/>
              </a:solidFill>
            </a:rPr>
            <a:t>a) </a:t>
          </a:r>
          <a:r>
            <a:rPr lang="tr-TR" sz="2000" b="1" dirty="0" smtClean="0">
              <a:solidFill>
                <a:schemeClr val="tx1"/>
              </a:solidFill>
            </a:rPr>
            <a:t>Kullanıcının posta adresi</a:t>
          </a:r>
          <a:endParaRPr lang="en-US" sz="2000" b="1" dirty="0">
            <a:solidFill>
              <a:schemeClr val="tx1"/>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r>
            <a:rPr lang="en-US" sz="2000" b="1" dirty="0">
              <a:solidFill>
                <a:schemeClr val="tx1"/>
              </a:solidFill>
            </a:rPr>
            <a:t>b) </a:t>
          </a:r>
          <a:r>
            <a:rPr lang="tr-TR" sz="2000" b="1" dirty="0" smtClean="0">
              <a:solidFill>
                <a:schemeClr val="tx1"/>
              </a:solidFill>
            </a:rPr>
            <a:t>Kullanıcının e-postaları</a:t>
          </a:r>
          <a:endParaRPr lang="en-US" sz="2000" b="1" dirty="0">
            <a:solidFill>
              <a:schemeClr val="tx1"/>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custT="1"/>
      <dgm:spPr/>
      <dgm:t>
        <a:bodyPr/>
        <a:lstStyle/>
        <a:p>
          <a:r>
            <a:rPr lang="en-US" sz="2000" b="1" dirty="0">
              <a:solidFill>
                <a:schemeClr val="tx1"/>
              </a:solidFill>
            </a:rPr>
            <a:t>c) </a:t>
          </a:r>
          <a:r>
            <a:rPr lang="tr-TR" sz="2000" b="1" dirty="0" smtClean="0">
              <a:solidFill>
                <a:schemeClr val="tx1"/>
              </a:solidFill>
            </a:rPr>
            <a:t>Kullanıcının telefon numarası</a:t>
          </a:r>
          <a:endParaRPr lang="en-US" sz="2000" b="1" dirty="0">
            <a:solidFill>
              <a:schemeClr val="tx1"/>
            </a:solidFill>
          </a:endParaRPr>
        </a:p>
      </dgm:t>
    </dgm:pt>
    <dgm:pt modelId="{6643C99F-6929-4115-B10C-449964C298DB}" type="parTrans" cxnId="{5441ACF7-001D-47E8-BE90-D77A819FBE03}">
      <dgm:prSet/>
      <dgm:spPr/>
      <dgm:t>
        <a:bodyPr/>
        <a:lstStyle/>
        <a:p>
          <a:endParaRPr lang="x-none"/>
        </a:p>
      </dgm:t>
    </dgm:pt>
    <dgm:pt modelId="{9EB8D1B3-16DB-4A75-A7E2-3B79ADD997CE}" type="sibTrans" cxnId="{5441ACF7-001D-47E8-BE90-D77A819FBE03}">
      <dgm:prSet/>
      <dgm:spPr/>
      <dgm:t>
        <a:bodyPr/>
        <a:lstStyle/>
        <a:p>
          <a:endParaRPr lang="x-none"/>
        </a:p>
      </dgm:t>
    </dgm:pt>
    <dgm:pt modelId="{9EFF4F62-79ED-4EA0-85C1-51F88755C8EE}">
      <dgm:prSet phldrT="[Text]" custT="1"/>
      <dgm:spPr/>
      <dgm:t>
        <a:bodyPr/>
        <a:lstStyle/>
        <a:p>
          <a:r>
            <a:rPr lang="en-US" sz="2000" b="1" dirty="0">
              <a:solidFill>
                <a:schemeClr val="tx1"/>
              </a:solidFill>
            </a:rPr>
            <a:t>d) </a:t>
          </a:r>
          <a:r>
            <a:rPr lang="tr-TR" sz="2000" b="1" dirty="0" smtClean="0">
              <a:solidFill>
                <a:schemeClr val="tx1"/>
              </a:solidFill>
            </a:rPr>
            <a:t>Kullanıcının telefon rehberi</a:t>
          </a:r>
          <a:endParaRPr lang="en-US" sz="2000" b="1" dirty="0">
            <a:solidFill>
              <a:schemeClr val="tx1"/>
            </a:solidFill>
          </a:endParaRPr>
        </a:p>
      </dgm:t>
    </dgm:pt>
    <dgm:pt modelId="{8EAFCDE7-4869-4D95-9359-6DA608AB28F0}" type="parTrans" cxnId="{40F08CBE-C0FF-49E9-A14D-59F0F70F60CC}">
      <dgm:prSet/>
      <dgm:spPr/>
      <dgm:t>
        <a:bodyPr/>
        <a:lstStyle/>
        <a:p>
          <a:endParaRPr lang="x-none"/>
        </a:p>
      </dgm:t>
    </dgm:pt>
    <dgm:pt modelId="{D3274077-7919-4B64-B4D8-786A32E9EF73}" type="sibTrans" cxnId="{40F08CBE-C0FF-49E9-A14D-59F0F70F60CC}">
      <dgm:prSet/>
      <dgm:spPr/>
      <dgm:t>
        <a:bodyPr/>
        <a:lstStyle/>
        <a:p>
          <a:endParaRPr lang="x-none"/>
        </a:p>
      </dgm:t>
    </dgm:pt>
    <dgm:pt modelId="{2D567ECC-EE11-40BE-8D44-12DF75E7AAA4}">
      <dgm:prSet phldrT="[Text]" custT="1"/>
      <dgm:spPr/>
      <dgm:t>
        <a:bodyPr/>
        <a:lstStyle/>
        <a:p>
          <a:r>
            <a:rPr lang="en-US" sz="2000" b="1" dirty="0">
              <a:solidFill>
                <a:schemeClr val="tx1"/>
              </a:solidFill>
            </a:rPr>
            <a:t>e) </a:t>
          </a:r>
          <a:r>
            <a:rPr lang="tr-TR" sz="2000" b="1" dirty="0" smtClean="0">
              <a:solidFill>
                <a:schemeClr val="tx1"/>
              </a:solidFill>
            </a:rPr>
            <a:t>Kullanıcının kredi kartı numarası</a:t>
          </a:r>
          <a:endParaRPr lang="en-US" sz="2000" b="1" dirty="0">
            <a:solidFill>
              <a:schemeClr val="tx1"/>
            </a:solidFill>
          </a:endParaRPr>
        </a:p>
      </dgm:t>
    </dgm:pt>
    <dgm:pt modelId="{096A135B-3D51-4C14-B762-4DFFB46136C9}" type="parTrans" cxnId="{45629286-2642-481F-BB3F-C9DC76E6A851}">
      <dgm:prSet/>
      <dgm:spPr/>
      <dgm:t>
        <a:bodyPr/>
        <a:lstStyle/>
        <a:p>
          <a:endParaRPr lang="x-none"/>
        </a:p>
      </dgm:t>
    </dgm:pt>
    <dgm:pt modelId="{352CE29C-C095-4E8D-B62B-E607F5416469}" type="sibTrans" cxnId="{45629286-2642-481F-BB3F-C9DC76E6A851}">
      <dgm:prSet/>
      <dgm:spPr/>
      <dgm:t>
        <a:bodyPr/>
        <a:lstStyle/>
        <a:p>
          <a:endParaRPr lang="x-none"/>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194813" custScaleY="100196" custLinFactNeighborX="-1407"/>
      <dgm:spPr/>
      <dgm:t>
        <a:bodyPr/>
        <a:lstStyle/>
        <a:p>
          <a:endParaRPr lang="tr-TR"/>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custLinFactNeighborX="137"/>
      <dgm:spPr/>
      <dgm:t>
        <a:bodyPr/>
        <a:lstStyle/>
        <a:p>
          <a:endParaRPr lang="tr-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custLinFactNeighborX="137"/>
      <dgm:spPr/>
      <dgm:t>
        <a:bodyPr/>
        <a:lstStyle/>
        <a:p>
          <a:endParaRPr lang="tr-TR"/>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custLinFactNeighborX="137"/>
      <dgm:spPr/>
      <dgm:t>
        <a:bodyPr/>
        <a:lstStyle/>
        <a:p>
          <a:endParaRPr lang="tr-TR"/>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t>
        <a:bodyPr/>
        <a:lstStyle/>
        <a:p>
          <a:endParaRPr lang="tr-TR"/>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t>
        <a:bodyPr/>
        <a:lstStyle/>
        <a:p>
          <a:endParaRPr lang="tr-TR"/>
        </a:p>
      </dgm:t>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40F08CBE-C0FF-49E9-A14D-59F0F70F60CC}" srcId="{8E61202A-36DD-0240-811A-270D9611A395}" destId="{9EFF4F62-79ED-4EA0-85C1-51F88755C8EE}" srcOrd="3" destOrd="0" parTransId="{8EAFCDE7-4869-4D95-9359-6DA608AB28F0}" sibTransId="{D3274077-7919-4B64-B4D8-786A32E9EF73}"/>
    <dgm:cxn modelId="{AFD2487F-444F-4C44-A623-9AAFEB90AC49}" srcId="{8E61202A-36DD-0240-811A-270D9611A395}" destId="{412DA8CB-B9E5-F44F-9FDD-EF35DF68306D}" srcOrd="1" destOrd="0" parTransId="{7E8B7982-18DC-F246-BFD4-7B9D4C9DB2CA}" sibTransId="{960A4A2E-B23E-7544-9A93-1312898E2DC4}"/>
    <dgm:cxn modelId="{1659B53A-B0D8-4FDB-81D9-7CC7CA347ADA}" type="presOf" srcId="{9EFF4F62-79ED-4EA0-85C1-51F88755C8EE}" destId="{0DEDE790-6650-4E13-B812-9DA3ABBAEB7C}"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48323BF3-E48D-4AEF-B89F-47E32787CA90}" type="presOf" srcId="{2D567ECC-EE11-40BE-8D44-12DF75E7AAA4}" destId="{27817E14-DB1F-4D8F-A68A-7A628C5AB32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5D951241-AB7E-4F09-8C62-6D80C3079C3A}" type="presOf" srcId="{D907F82D-4934-4260-A319-D0C1005DB73A}" destId="{576A2C98-791A-4E50-8CB8-1914215BEA2D}"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tr-TR" sz="2400" b="1" dirty="0" smtClean="0"/>
            <a:t>Aşağıdakilerden hangisi "abone bilgileri" tanımına girmez?</a:t>
          </a:r>
          <a:endParaRPr lang="en-US" sz="24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899161EC-5B06-4E16-93B1-210AFDE58A7B}">
      <dgm:prSet phldrT="[Text]" custT="1"/>
      <dgm:spPr/>
      <dgm:t>
        <a:bodyPr/>
        <a:lstStyle/>
        <a:p>
          <a:r>
            <a:rPr lang="en-US" sz="2000" b="1" dirty="0">
              <a:solidFill>
                <a:schemeClr val="tx1"/>
              </a:solidFill>
            </a:rPr>
            <a:t>a) </a:t>
          </a:r>
          <a:r>
            <a:rPr lang="tr-TR" sz="2000" b="1" dirty="0" smtClean="0">
              <a:solidFill>
                <a:schemeClr val="tx1"/>
              </a:solidFill>
            </a:rPr>
            <a:t>Kullanıcının posta adresi</a:t>
          </a:r>
          <a:endParaRPr lang="en-US" sz="2000" b="1" dirty="0">
            <a:solidFill>
              <a:schemeClr val="tx1"/>
            </a:solidFill>
          </a:endParaRPr>
        </a:p>
      </dgm:t>
    </dgm:pt>
    <dgm:pt modelId="{CF08B6CA-6660-4B50-8F8E-212BA26943E3}" type="parTrans" cxnId="{BA59307C-B57F-42F8-A5AF-6543CBE0FC65}">
      <dgm:prSet/>
      <dgm:spPr/>
      <dgm:t>
        <a:bodyPr/>
        <a:lstStyle/>
        <a:p>
          <a:endParaRPr lang="tr-TR"/>
        </a:p>
      </dgm:t>
    </dgm:pt>
    <dgm:pt modelId="{D728EA3E-A49D-460A-A83B-79DAFE0B2548}" type="sibTrans" cxnId="{BA59307C-B57F-42F8-A5AF-6543CBE0FC65}">
      <dgm:prSet/>
      <dgm:spPr/>
      <dgm:t>
        <a:bodyPr/>
        <a:lstStyle/>
        <a:p>
          <a:endParaRPr lang="tr-TR"/>
        </a:p>
      </dgm:t>
    </dgm:pt>
    <dgm:pt modelId="{308E9ECB-2F0A-42C7-A805-2BBC6D4B4D17}">
      <dgm:prSet phldrT="[Text]" custT="1"/>
      <dgm:spPr/>
      <dgm:t>
        <a:bodyPr/>
        <a:lstStyle/>
        <a:p>
          <a:r>
            <a:rPr lang="en-US" sz="2000" b="1" dirty="0">
              <a:solidFill>
                <a:srgbClr val="FF0000"/>
              </a:solidFill>
            </a:rPr>
            <a:t>b) </a:t>
          </a:r>
          <a:r>
            <a:rPr lang="tr-TR" sz="2000" b="1" dirty="0" smtClean="0">
              <a:solidFill>
                <a:srgbClr val="FF0000"/>
              </a:solidFill>
            </a:rPr>
            <a:t>Kullanıcının e-postaları</a:t>
          </a:r>
          <a:endParaRPr lang="en-US" sz="2000" b="1" dirty="0">
            <a:solidFill>
              <a:srgbClr val="FF0000"/>
            </a:solidFill>
          </a:endParaRPr>
        </a:p>
      </dgm:t>
    </dgm:pt>
    <dgm:pt modelId="{089039C7-71D7-4557-B0DD-D9DAC6824968}" type="parTrans" cxnId="{8EB2787F-0AFB-4DEA-B384-92C2CA7DF737}">
      <dgm:prSet/>
      <dgm:spPr/>
      <dgm:t>
        <a:bodyPr/>
        <a:lstStyle/>
        <a:p>
          <a:endParaRPr lang="tr-TR"/>
        </a:p>
      </dgm:t>
    </dgm:pt>
    <dgm:pt modelId="{95D01A53-0626-43C5-98CF-4A1BEC741DAA}" type="sibTrans" cxnId="{8EB2787F-0AFB-4DEA-B384-92C2CA7DF737}">
      <dgm:prSet/>
      <dgm:spPr/>
      <dgm:t>
        <a:bodyPr/>
        <a:lstStyle/>
        <a:p>
          <a:endParaRPr lang="tr-TR"/>
        </a:p>
      </dgm:t>
    </dgm:pt>
    <dgm:pt modelId="{4879D163-F27E-4A08-A6A8-71136192A777}">
      <dgm:prSet phldrT="[Text]" custT="1"/>
      <dgm:spPr/>
      <dgm:t>
        <a:bodyPr/>
        <a:lstStyle/>
        <a:p>
          <a:r>
            <a:rPr lang="en-US" sz="2000" b="1" dirty="0">
              <a:solidFill>
                <a:schemeClr val="tx1"/>
              </a:solidFill>
            </a:rPr>
            <a:t>c) </a:t>
          </a:r>
          <a:r>
            <a:rPr lang="tr-TR" sz="2000" b="1" dirty="0" smtClean="0">
              <a:solidFill>
                <a:schemeClr val="tx1"/>
              </a:solidFill>
            </a:rPr>
            <a:t>Kullanıcının telefon numarası</a:t>
          </a:r>
          <a:endParaRPr lang="en-US" sz="2000" b="1" dirty="0">
            <a:solidFill>
              <a:schemeClr val="tx1"/>
            </a:solidFill>
          </a:endParaRPr>
        </a:p>
      </dgm:t>
    </dgm:pt>
    <dgm:pt modelId="{5867BE2C-BD5C-4A62-8D3E-05892506A4DF}" type="parTrans" cxnId="{D5612DD1-C15C-43A7-B1EE-1C93EBBFE710}">
      <dgm:prSet/>
      <dgm:spPr/>
      <dgm:t>
        <a:bodyPr/>
        <a:lstStyle/>
        <a:p>
          <a:endParaRPr lang="tr-TR"/>
        </a:p>
      </dgm:t>
    </dgm:pt>
    <dgm:pt modelId="{576BE81B-8CED-40DC-A512-7C13F5BBED58}" type="sibTrans" cxnId="{D5612DD1-C15C-43A7-B1EE-1C93EBBFE710}">
      <dgm:prSet/>
      <dgm:spPr/>
      <dgm:t>
        <a:bodyPr/>
        <a:lstStyle/>
        <a:p>
          <a:endParaRPr lang="tr-TR"/>
        </a:p>
      </dgm:t>
    </dgm:pt>
    <dgm:pt modelId="{1EE218B8-701D-442E-8DBD-2EEBE5670495}">
      <dgm:prSet phldrT="[Text]" custT="1"/>
      <dgm:spPr/>
      <dgm:t>
        <a:bodyPr/>
        <a:lstStyle/>
        <a:p>
          <a:r>
            <a:rPr lang="en-US" sz="2000" b="1" dirty="0">
              <a:solidFill>
                <a:srgbClr val="FF0000"/>
              </a:solidFill>
            </a:rPr>
            <a:t>d) </a:t>
          </a:r>
          <a:r>
            <a:rPr lang="tr-TR" sz="2000" b="1" dirty="0" smtClean="0">
              <a:solidFill>
                <a:srgbClr val="FF0000"/>
              </a:solidFill>
            </a:rPr>
            <a:t>Kullanıcının telefon rehberi</a:t>
          </a:r>
          <a:endParaRPr lang="en-US" sz="2000" b="1" dirty="0">
            <a:solidFill>
              <a:srgbClr val="FF0000"/>
            </a:solidFill>
          </a:endParaRPr>
        </a:p>
      </dgm:t>
    </dgm:pt>
    <dgm:pt modelId="{DF61276D-745B-4BBC-B555-674EF0260146}" type="parTrans" cxnId="{2282A2E4-0B88-444D-AED9-AD312F047801}">
      <dgm:prSet/>
      <dgm:spPr/>
      <dgm:t>
        <a:bodyPr/>
        <a:lstStyle/>
        <a:p>
          <a:endParaRPr lang="tr-TR"/>
        </a:p>
      </dgm:t>
    </dgm:pt>
    <dgm:pt modelId="{181A95DB-07C3-4288-957A-89CA27EAA2B8}" type="sibTrans" cxnId="{2282A2E4-0B88-444D-AED9-AD312F047801}">
      <dgm:prSet/>
      <dgm:spPr/>
      <dgm:t>
        <a:bodyPr/>
        <a:lstStyle/>
        <a:p>
          <a:endParaRPr lang="tr-TR"/>
        </a:p>
      </dgm:t>
    </dgm:pt>
    <dgm:pt modelId="{6D25848F-EC2A-48CB-BC0A-4D2858B2C116}">
      <dgm:prSet phldrT="[Text]" custT="1"/>
      <dgm:spPr/>
      <dgm:t>
        <a:bodyPr/>
        <a:lstStyle/>
        <a:p>
          <a:r>
            <a:rPr lang="en-US" sz="2000" b="1" dirty="0">
              <a:solidFill>
                <a:schemeClr val="tx1"/>
              </a:solidFill>
            </a:rPr>
            <a:t>e) </a:t>
          </a:r>
          <a:r>
            <a:rPr lang="tr-TR" sz="2000" b="1" dirty="0" smtClean="0">
              <a:solidFill>
                <a:schemeClr val="tx1"/>
              </a:solidFill>
            </a:rPr>
            <a:t>Kullanıcının kredi kartı numarası</a:t>
          </a:r>
          <a:endParaRPr lang="en-US" sz="2000" b="1" dirty="0">
            <a:solidFill>
              <a:schemeClr val="tx1"/>
            </a:solidFill>
          </a:endParaRPr>
        </a:p>
      </dgm:t>
    </dgm:pt>
    <dgm:pt modelId="{BA4A262E-3592-44E2-AAA4-47DC70E15C51}" type="parTrans" cxnId="{9EBC0A6F-5858-4DBD-BD14-2B1A5E158CCA}">
      <dgm:prSet/>
      <dgm:spPr/>
      <dgm:t>
        <a:bodyPr/>
        <a:lstStyle/>
        <a:p>
          <a:endParaRPr lang="tr-TR"/>
        </a:p>
      </dgm:t>
    </dgm:pt>
    <dgm:pt modelId="{95DF43B5-26E5-44AA-9F1B-B884C6AE35FC}" type="sibTrans" cxnId="{9EBC0A6F-5858-4DBD-BD14-2B1A5E158CCA}">
      <dgm:prSet/>
      <dgm:spPr/>
      <dgm:t>
        <a:bodyPr/>
        <a:lstStyle/>
        <a:p>
          <a:endParaRPr lang="tr-TR"/>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194813" custScaleY="100196" custLinFactNeighborX="-1407"/>
      <dgm:spPr/>
      <dgm:t>
        <a:bodyPr/>
        <a:lstStyle/>
        <a:p>
          <a:endParaRPr lang="tr-TR"/>
        </a:p>
      </dgm:t>
    </dgm:pt>
    <dgm:pt modelId="{71554259-89F3-DC41-AF38-A80F6823C6AB}" type="pres">
      <dgm:prSet presAssocID="{8E61202A-36DD-0240-811A-270D9611A395}" presName="vert1" presStyleCnt="0"/>
      <dgm:spPr/>
    </dgm:pt>
    <dgm:pt modelId="{0546BEC0-2918-48C0-9238-47D4C3860FE6}" type="pres">
      <dgm:prSet presAssocID="{899161EC-5B06-4E16-93B1-210AFDE58A7B}" presName="vertSpace2a" presStyleCnt="0"/>
      <dgm:spPr/>
    </dgm:pt>
    <dgm:pt modelId="{FDF809FE-F12E-4778-99A3-CA7E1F5ED1B5}" type="pres">
      <dgm:prSet presAssocID="{899161EC-5B06-4E16-93B1-210AFDE58A7B}" presName="horz2" presStyleCnt="0"/>
      <dgm:spPr/>
    </dgm:pt>
    <dgm:pt modelId="{FE7CD4F1-7467-4435-8FA4-FFF580AD5E18}" type="pres">
      <dgm:prSet presAssocID="{899161EC-5B06-4E16-93B1-210AFDE58A7B}" presName="horzSpace2" presStyleCnt="0"/>
      <dgm:spPr/>
    </dgm:pt>
    <dgm:pt modelId="{81CCF79F-3943-4514-B273-3CFA91925293}" type="pres">
      <dgm:prSet presAssocID="{899161EC-5B06-4E16-93B1-210AFDE58A7B}" presName="tx2" presStyleLbl="revTx" presStyleIdx="1" presStyleCnt="6" custLinFactNeighborY="5566"/>
      <dgm:spPr/>
      <dgm:t>
        <a:bodyPr/>
        <a:lstStyle/>
        <a:p>
          <a:endParaRPr lang="tr-TR"/>
        </a:p>
      </dgm:t>
    </dgm:pt>
    <dgm:pt modelId="{401926D2-C797-4FDD-B5F1-BD409726011B}" type="pres">
      <dgm:prSet presAssocID="{899161EC-5B06-4E16-93B1-210AFDE58A7B}" presName="vert2" presStyleCnt="0"/>
      <dgm:spPr/>
    </dgm:pt>
    <dgm:pt modelId="{C1BE18AD-908C-4A8C-98A7-FE42F5633DBB}" type="pres">
      <dgm:prSet presAssocID="{899161EC-5B06-4E16-93B1-210AFDE58A7B}" presName="thinLine2b" presStyleLbl="callout" presStyleIdx="0" presStyleCnt="5"/>
      <dgm:spPr/>
    </dgm:pt>
    <dgm:pt modelId="{CBF2C3F5-CCE2-4194-B498-2B1CD5FDD214}" type="pres">
      <dgm:prSet presAssocID="{899161EC-5B06-4E16-93B1-210AFDE58A7B}" presName="vertSpace2b" presStyleCnt="0"/>
      <dgm:spPr/>
    </dgm:pt>
    <dgm:pt modelId="{485DC6C5-72F3-47A5-B3A3-F30A5E535383}" type="pres">
      <dgm:prSet presAssocID="{308E9ECB-2F0A-42C7-A805-2BBC6D4B4D17}" presName="horz2" presStyleCnt="0"/>
      <dgm:spPr/>
    </dgm:pt>
    <dgm:pt modelId="{1A18FD6D-70EA-4888-83E9-3BADA4D7D055}" type="pres">
      <dgm:prSet presAssocID="{308E9ECB-2F0A-42C7-A805-2BBC6D4B4D17}" presName="horzSpace2" presStyleCnt="0"/>
      <dgm:spPr/>
    </dgm:pt>
    <dgm:pt modelId="{F880F65A-9B36-43D0-8C1B-D7F14165B7CE}" type="pres">
      <dgm:prSet presAssocID="{308E9ECB-2F0A-42C7-A805-2BBC6D4B4D17}" presName="tx2" presStyleLbl="revTx" presStyleIdx="2" presStyleCnt="6" custLinFactNeighborY="325"/>
      <dgm:spPr/>
      <dgm:t>
        <a:bodyPr/>
        <a:lstStyle/>
        <a:p>
          <a:endParaRPr lang="tr-TR"/>
        </a:p>
      </dgm:t>
    </dgm:pt>
    <dgm:pt modelId="{3C763ECD-6F31-4C0B-A7B0-B7F5B7E23D95}" type="pres">
      <dgm:prSet presAssocID="{308E9ECB-2F0A-42C7-A805-2BBC6D4B4D17}" presName="vert2" presStyleCnt="0"/>
      <dgm:spPr/>
    </dgm:pt>
    <dgm:pt modelId="{53FFD666-9F0F-44B8-8023-B2E1333200FC}" type="pres">
      <dgm:prSet presAssocID="{308E9ECB-2F0A-42C7-A805-2BBC6D4B4D17}" presName="thinLine2b" presStyleLbl="callout" presStyleIdx="1" presStyleCnt="5"/>
      <dgm:spPr/>
    </dgm:pt>
    <dgm:pt modelId="{1428B725-07DE-45FE-9217-B6161968E1F2}" type="pres">
      <dgm:prSet presAssocID="{308E9ECB-2F0A-42C7-A805-2BBC6D4B4D17}" presName="vertSpace2b" presStyleCnt="0"/>
      <dgm:spPr/>
    </dgm:pt>
    <dgm:pt modelId="{108F70FA-049E-45E8-9F6B-AD5C39ABAE63}" type="pres">
      <dgm:prSet presAssocID="{4879D163-F27E-4A08-A6A8-71136192A777}" presName="horz2" presStyleCnt="0"/>
      <dgm:spPr/>
    </dgm:pt>
    <dgm:pt modelId="{DB6B45FD-A399-45EE-A738-C8A93AB44C0A}" type="pres">
      <dgm:prSet presAssocID="{4879D163-F27E-4A08-A6A8-71136192A777}" presName="horzSpace2" presStyleCnt="0"/>
      <dgm:spPr/>
    </dgm:pt>
    <dgm:pt modelId="{8ECA68D4-82C7-4C40-ADA8-AD508D893641}" type="pres">
      <dgm:prSet presAssocID="{4879D163-F27E-4A08-A6A8-71136192A777}" presName="tx2" presStyleLbl="revTx" presStyleIdx="3" presStyleCnt="6" custLinFactNeighborY="325"/>
      <dgm:spPr/>
      <dgm:t>
        <a:bodyPr/>
        <a:lstStyle/>
        <a:p>
          <a:endParaRPr lang="tr-TR"/>
        </a:p>
      </dgm:t>
    </dgm:pt>
    <dgm:pt modelId="{295DE617-A91D-4DDF-86CB-917E27C684A3}" type="pres">
      <dgm:prSet presAssocID="{4879D163-F27E-4A08-A6A8-71136192A777}" presName="vert2" presStyleCnt="0"/>
      <dgm:spPr/>
    </dgm:pt>
    <dgm:pt modelId="{94C97CA9-9EC4-4601-AAA2-A7957107D2B3}" type="pres">
      <dgm:prSet presAssocID="{4879D163-F27E-4A08-A6A8-71136192A777}" presName="thinLine2b" presStyleLbl="callout" presStyleIdx="2" presStyleCnt="5"/>
      <dgm:spPr/>
    </dgm:pt>
    <dgm:pt modelId="{7D8C73FF-0994-45F6-AB4F-5B8F507DF60D}" type="pres">
      <dgm:prSet presAssocID="{4879D163-F27E-4A08-A6A8-71136192A777}" presName="vertSpace2b" presStyleCnt="0"/>
      <dgm:spPr/>
    </dgm:pt>
    <dgm:pt modelId="{21207D9A-7549-4D0F-A117-976943ACE3F6}" type="pres">
      <dgm:prSet presAssocID="{1EE218B8-701D-442E-8DBD-2EEBE5670495}" presName="horz2" presStyleCnt="0"/>
      <dgm:spPr/>
    </dgm:pt>
    <dgm:pt modelId="{42C572A1-6284-47DD-8465-699CC8FC3F23}" type="pres">
      <dgm:prSet presAssocID="{1EE218B8-701D-442E-8DBD-2EEBE5670495}" presName="horzSpace2" presStyleCnt="0"/>
      <dgm:spPr/>
    </dgm:pt>
    <dgm:pt modelId="{DBC10AF6-9979-4290-9ADF-3A482FBFA9AD}" type="pres">
      <dgm:prSet presAssocID="{1EE218B8-701D-442E-8DBD-2EEBE5670495}" presName="tx2" presStyleLbl="revTx" presStyleIdx="4" presStyleCnt="6" custLinFactNeighborX="137" custLinFactNeighborY="325"/>
      <dgm:spPr/>
      <dgm:t>
        <a:bodyPr/>
        <a:lstStyle/>
        <a:p>
          <a:endParaRPr lang="tr-TR"/>
        </a:p>
      </dgm:t>
    </dgm:pt>
    <dgm:pt modelId="{1A198256-4274-4222-87EE-81E56F42A43A}" type="pres">
      <dgm:prSet presAssocID="{1EE218B8-701D-442E-8DBD-2EEBE5670495}" presName="vert2" presStyleCnt="0"/>
      <dgm:spPr/>
    </dgm:pt>
    <dgm:pt modelId="{818E3E2C-74ED-4B4A-9DBF-73242C4D4B1E}" type="pres">
      <dgm:prSet presAssocID="{1EE218B8-701D-442E-8DBD-2EEBE5670495}" presName="thinLine2b" presStyleLbl="callout" presStyleIdx="3" presStyleCnt="5"/>
      <dgm:spPr/>
    </dgm:pt>
    <dgm:pt modelId="{FFAD0818-8E97-412B-8A3F-46504CA3A9F4}" type="pres">
      <dgm:prSet presAssocID="{1EE218B8-701D-442E-8DBD-2EEBE5670495}" presName="vertSpace2b" presStyleCnt="0"/>
      <dgm:spPr/>
    </dgm:pt>
    <dgm:pt modelId="{649CB8DA-B4AC-462C-8931-51241DDB684E}" type="pres">
      <dgm:prSet presAssocID="{6D25848F-EC2A-48CB-BC0A-4D2858B2C116}" presName="horz2" presStyleCnt="0"/>
      <dgm:spPr/>
    </dgm:pt>
    <dgm:pt modelId="{276EC4F1-10A6-4277-B295-F5E72E07CC8A}" type="pres">
      <dgm:prSet presAssocID="{6D25848F-EC2A-48CB-BC0A-4D2858B2C116}" presName="horzSpace2" presStyleCnt="0"/>
      <dgm:spPr/>
    </dgm:pt>
    <dgm:pt modelId="{BA400AF8-DD79-4F6A-84CE-B74F502EA2D4}" type="pres">
      <dgm:prSet presAssocID="{6D25848F-EC2A-48CB-BC0A-4D2858B2C116}" presName="tx2" presStyleLbl="revTx" presStyleIdx="5" presStyleCnt="6"/>
      <dgm:spPr/>
      <dgm:t>
        <a:bodyPr/>
        <a:lstStyle/>
        <a:p>
          <a:endParaRPr lang="tr-TR"/>
        </a:p>
      </dgm:t>
    </dgm:pt>
    <dgm:pt modelId="{D1662B48-A4CD-4F2F-B752-24F664D10514}" type="pres">
      <dgm:prSet presAssocID="{6D25848F-EC2A-48CB-BC0A-4D2858B2C116}" presName="vert2" presStyleCnt="0"/>
      <dgm:spPr/>
    </dgm:pt>
    <dgm:pt modelId="{84FC836F-4E97-4C22-8EB5-8DDAC506D62C}" type="pres">
      <dgm:prSet presAssocID="{6D25848F-EC2A-48CB-BC0A-4D2858B2C116}" presName="thinLine2b" presStyleLbl="callout" presStyleIdx="4" presStyleCnt="5"/>
      <dgm:spPr/>
    </dgm:pt>
    <dgm:pt modelId="{D5844A17-8C37-41D4-ADF9-C4EB3F7C7957}" type="pres">
      <dgm:prSet presAssocID="{6D25848F-EC2A-48CB-BC0A-4D2858B2C116}" presName="vertSpace2b" presStyleCnt="0"/>
      <dgm:spPr/>
    </dgm:pt>
  </dgm:ptLst>
  <dgm:cxnLst>
    <dgm:cxn modelId="{B7396B30-5537-DB48-BB49-F8121197A4DF}" type="presOf" srcId="{3C774A1C-BB1C-4347-A758-A94A436F7244}" destId="{9CA50A65-40FA-E945-A868-9E3FE840B07E}" srcOrd="0" destOrd="0" presId="urn:microsoft.com/office/officeart/2008/layout/LinedList"/>
    <dgm:cxn modelId="{BA59307C-B57F-42F8-A5AF-6543CBE0FC65}" srcId="{8E61202A-36DD-0240-811A-270D9611A395}" destId="{899161EC-5B06-4E16-93B1-210AFDE58A7B}" srcOrd="0" destOrd="0" parTransId="{CF08B6CA-6660-4B50-8F8E-212BA26943E3}" sibTransId="{D728EA3E-A49D-460A-A83B-79DAFE0B2548}"/>
    <dgm:cxn modelId="{797E83DF-D7B0-A04A-90A7-428F119E43A8}" type="presOf" srcId="{8E61202A-36DD-0240-811A-270D9611A395}" destId="{CFE00427-EDF8-324F-9A5C-A181E81A4D48}" srcOrd="0" destOrd="0" presId="urn:microsoft.com/office/officeart/2008/layout/LinedList"/>
    <dgm:cxn modelId="{2282A2E4-0B88-444D-AED9-AD312F047801}" srcId="{8E61202A-36DD-0240-811A-270D9611A395}" destId="{1EE218B8-701D-442E-8DBD-2EEBE5670495}" srcOrd="3" destOrd="0" parTransId="{DF61276D-745B-4BBC-B555-674EF0260146}" sibTransId="{181A95DB-07C3-4288-957A-89CA27EAA2B8}"/>
    <dgm:cxn modelId="{A41BF8E8-67DF-420B-ADC4-3703E02696AA}" type="presOf" srcId="{899161EC-5B06-4E16-93B1-210AFDE58A7B}" destId="{81CCF79F-3943-4514-B273-3CFA91925293}" srcOrd="0" destOrd="0" presId="urn:microsoft.com/office/officeart/2008/layout/LinedList"/>
    <dgm:cxn modelId="{9EBC0A6F-5858-4DBD-BD14-2B1A5E158CCA}" srcId="{8E61202A-36DD-0240-811A-270D9611A395}" destId="{6D25848F-EC2A-48CB-BC0A-4D2858B2C116}" srcOrd="4" destOrd="0" parTransId="{BA4A262E-3592-44E2-AAA4-47DC70E15C51}" sibTransId="{95DF43B5-26E5-44AA-9F1B-B884C6AE35FC}"/>
    <dgm:cxn modelId="{2B3988D5-303A-4ECA-BFF5-4DFE17A87182}" type="presOf" srcId="{1EE218B8-701D-442E-8DBD-2EEBE5670495}" destId="{DBC10AF6-9979-4290-9ADF-3A482FBFA9AD}"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D5612DD1-C15C-43A7-B1EE-1C93EBBFE710}" srcId="{8E61202A-36DD-0240-811A-270D9611A395}" destId="{4879D163-F27E-4A08-A6A8-71136192A777}" srcOrd="2" destOrd="0" parTransId="{5867BE2C-BD5C-4A62-8D3E-05892506A4DF}" sibTransId="{576BE81B-8CED-40DC-A512-7C13F5BBED58}"/>
    <dgm:cxn modelId="{75C32395-333D-4715-8EA4-9141E83C3FCF}" type="presOf" srcId="{6D25848F-EC2A-48CB-BC0A-4D2858B2C116}" destId="{BA400AF8-DD79-4F6A-84CE-B74F502EA2D4}" srcOrd="0" destOrd="0" presId="urn:microsoft.com/office/officeart/2008/layout/LinedList"/>
    <dgm:cxn modelId="{86BC7D8E-5422-4C15-8922-19CE61B02041}" type="presOf" srcId="{308E9ECB-2F0A-42C7-A805-2BBC6D4B4D17}" destId="{F880F65A-9B36-43D0-8C1B-D7F14165B7CE}" srcOrd="0" destOrd="0" presId="urn:microsoft.com/office/officeart/2008/layout/LinedList"/>
    <dgm:cxn modelId="{8EB2787F-0AFB-4DEA-B384-92C2CA7DF737}" srcId="{8E61202A-36DD-0240-811A-270D9611A395}" destId="{308E9ECB-2F0A-42C7-A805-2BBC6D4B4D17}" srcOrd="1" destOrd="0" parTransId="{089039C7-71D7-4557-B0DD-D9DAC6824968}" sibTransId="{95D01A53-0626-43C5-98CF-4A1BEC741DAA}"/>
    <dgm:cxn modelId="{D13ADB92-2037-470A-B96A-516A9A61FE0B}" type="presOf" srcId="{4879D163-F27E-4A08-A6A8-71136192A777}" destId="{8ECA68D4-82C7-4C40-ADA8-AD508D893641}"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53E95FBC-0742-47EE-AC0C-6114DB1CD6B8}" type="presParOf" srcId="{71554259-89F3-DC41-AF38-A80F6823C6AB}" destId="{0546BEC0-2918-48C0-9238-47D4C3860FE6}" srcOrd="0" destOrd="0" presId="urn:microsoft.com/office/officeart/2008/layout/LinedList"/>
    <dgm:cxn modelId="{D71E6993-8C90-4F32-9942-A2F8281A6C2E}" type="presParOf" srcId="{71554259-89F3-DC41-AF38-A80F6823C6AB}" destId="{FDF809FE-F12E-4778-99A3-CA7E1F5ED1B5}" srcOrd="1" destOrd="0" presId="urn:microsoft.com/office/officeart/2008/layout/LinedList"/>
    <dgm:cxn modelId="{67A2872D-2803-483E-9E28-68CE03817EC9}" type="presParOf" srcId="{FDF809FE-F12E-4778-99A3-CA7E1F5ED1B5}" destId="{FE7CD4F1-7467-4435-8FA4-FFF580AD5E18}" srcOrd="0" destOrd="0" presId="urn:microsoft.com/office/officeart/2008/layout/LinedList"/>
    <dgm:cxn modelId="{77EC81B5-0AFC-4B21-A2F2-A5E665CCB26C}" type="presParOf" srcId="{FDF809FE-F12E-4778-99A3-CA7E1F5ED1B5}" destId="{81CCF79F-3943-4514-B273-3CFA91925293}" srcOrd="1" destOrd="0" presId="urn:microsoft.com/office/officeart/2008/layout/LinedList"/>
    <dgm:cxn modelId="{F0D48931-3CFA-4CD2-A921-77A0E567AEB3}" type="presParOf" srcId="{FDF809FE-F12E-4778-99A3-CA7E1F5ED1B5}" destId="{401926D2-C797-4FDD-B5F1-BD409726011B}" srcOrd="2" destOrd="0" presId="urn:microsoft.com/office/officeart/2008/layout/LinedList"/>
    <dgm:cxn modelId="{8DB4FDC3-0BE9-404D-9B18-88149B2F32C3}" type="presParOf" srcId="{71554259-89F3-DC41-AF38-A80F6823C6AB}" destId="{C1BE18AD-908C-4A8C-98A7-FE42F5633DBB}" srcOrd="2" destOrd="0" presId="urn:microsoft.com/office/officeart/2008/layout/LinedList"/>
    <dgm:cxn modelId="{9B3F77AA-4AA2-4970-95E5-7DFE6BAA2E11}" type="presParOf" srcId="{71554259-89F3-DC41-AF38-A80F6823C6AB}" destId="{CBF2C3F5-CCE2-4194-B498-2B1CD5FDD214}" srcOrd="3" destOrd="0" presId="urn:microsoft.com/office/officeart/2008/layout/LinedList"/>
    <dgm:cxn modelId="{F9339B59-7024-4341-99D5-F5BDDAEEB762}" type="presParOf" srcId="{71554259-89F3-DC41-AF38-A80F6823C6AB}" destId="{485DC6C5-72F3-47A5-B3A3-F30A5E535383}" srcOrd="4" destOrd="0" presId="urn:microsoft.com/office/officeart/2008/layout/LinedList"/>
    <dgm:cxn modelId="{328AB7BB-B349-40F1-BBB5-8599B3D9C77C}" type="presParOf" srcId="{485DC6C5-72F3-47A5-B3A3-F30A5E535383}" destId="{1A18FD6D-70EA-4888-83E9-3BADA4D7D055}" srcOrd="0" destOrd="0" presId="urn:microsoft.com/office/officeart/2008/layout/LinedList"/>
    <dgm:cxn modelId="{80C9E107-6D18-4F69-9B55-364C5C5A0839}" type="presParOf" srcId="{485DC6C5-72F3-47A5-B3A3-F30A5E535383}" destId="{F880F65A-9B36-43D0-8C1B-D7F14165B7CE}" srcOrd="1" destOrd="0" presId="urn:microsoft.com/office/officeart/2008/layout/LinedList"/>
    <dgm:cxn modelId="{A6E35958-12A5-48AB-8E37-FB5042D0513F}" type="presParOf" srcId="{485DC6C5-72F3-47A5-B3A3-F30A5E535383}" destId="{3C763ECD-6F31-4C0B-A7B0-B7F5B7E23D95}" srcOrd="2" destOrd="0" presId="urn:microsoft.com/office/officeart/2008/layout/LinedList"/>
    <dgm:cxn modelId="{FFB9C257-B132-4188-86C6-1D2AEC08C63A}" type="presParOf" srcId="{71554259-89F3-DC41-AF38-A80F6823C6AB}" destId="{53FFD666-9F0F-44B8-8023-B2E1333200FC}" srcOrd="5" destOrd="0" presId="urn:microsoft.com/office/officeart/2008/layout/LinedList"/>
    <dgm:cxn modelId="{A62E80B7-ECF5-45A5-BFA1-E0BEA0968C54}" type="presParOf" srcId="{71554259-89F3-DC41-AF38-A80F6823C6AB}" destId="{1428B725-07DE-45FE-9217-B6161968E1F2}" srcOrd="6" destOrd="0" presId="urn:microsoft.com/office/officeart/2008/layout/LinedList"/>
    <dgm:cxn modelId="{D98DFFE2-6726-470A-8C4B-8462FFD0B625}" type="presParOf" srcId="{71554259-89F3-DC41-AF38-A80F6823C6AB}" destId="{108F70FA-049E-45E8-9F6B-AD5C39ABAE63}" srcOrd="7" destOrd="0" presId="urn:microsoft.com/office/officeart/2008/layout/LinedList"/>
    <dgm:cxn modelId="{D148AC37-459A-47B9-8DF8-4B6B7F97F1BB}" type="presParOf" srcId="{108F70FA-049E-45E8-9F6B-AD5C39ABAE63}" destId="{DB6B45FD-A399-45EE-A738-C8A93AB44C0A}" srcOrd="0" destOrd="0" presId="urn:microsoft.com/office/officeart/2008/layout/LinedList"/>
    <dgm:cxn modelId="{A092A3F5-0DB6-431A-8DA2-55EFBB6BC5C4}" type="presParOf" srcId="{108F70FA-049E-45E8-9F6B-AD5C39ABAE63}" destId="{8ECA68D4-82C7-4C40-ADA8-AD508D893641}" srcOrd="1" destOrd="0" presId="urn:microsoft.com/office/officeart/2008/layout/LinedList"/>
    <dgm:cxn modelId="{9A82A001-C275-42E2-9499-F4E1E124699A}" type="presParOf" srcId="{108F70FA-049E-45E8-9F6B-AD5C39ABAE63}" destId="{295DE617-A91D-4DDF-86CB-917E27C684A3}" srcOrd="2" destOrd="0" presId="urn:microsoft.com/office/officeart/2008/layout/LinedList"/>
    <dgm:cxn modelId="{690430E8-2346-4C96-9543-08D83F00FD1E}" type="presParOf" srcId="{71554259-89F3-DC41-AF38-A80F6823C6AB}" destId="{94C97CA9-9EC4-4601-AAA2-A7957107D2B3}" srcOrd="8" destOrd="0" presId="urn:microsoft.com/office/officeart/2008/layout/LinedList"/>
    <dgm:cxn modelId="{D898FF01-AECB-494F-8897-CFE66E2060F9}" type="presParOf" srcId="{71554259-89F3-DC41-AF38-A80F6823C6AB}" destId="{7D8C73FF-0994-45F6-AB4F-5B8F507DF60D}" srcOrd="9" destOrd="0" presId="urn:microsoft.com/office/officeart/2008/layout/LinedList"/>
    <dgm:cxn modelId="{81097DB9-148E-4B83-A47E-1EA928B5D132}" type="presParOf" srcId="{71554259-89F3-DC41-AF38-A80F6823C6AB}" destId="{21207D9A-7549-4D0F-A117-976943ACE3F6}" srcOrd="10" destOrd="0" presId="urn:microsoft.com/office/officeart/2008/layout/LinedList"/>
    <dgm:cxn modelId="{72B0A44C-2C25-4571-9F9D-51A3692E7952}" type="presParOf" srcId="{21207D9A-7549-4D0F-A117-976943ACE3F6}" destId="{42C572A1-6284-47DD-8465-699CC8FC3F23}" srcOrd="0" destOrd="0" presId="urn:microsoft.com/office/officeart/2008/layout/LinedList"/>
    <dgm:cxn modelId="{70E74D2B-DB53-4D94-8DC8-955FDA2DE200}" type="presParOf" srcId="{21207D9A-7549-4D0F-A117-976943ACE3F6}" destId="{DBC10AF6-9979-4290-9ADF-3A482FBFA9AD}" srcOrd="1" destOrd="0" presId="urn:microsoft.com/office/officeart/2008/layout/LinedList"/>
    <dgm:cxn modelId="{271B5E73-F228-4481-B27E-861D72AF7558}" type="presParOf" srcId="{21207D9A-7549-4D0F-A117-976943ACE3F6}" destId="{1A198256-4274-4222-87EE-81E56F42A43A}" srcOrd="2" destOrd="0" presId="urn:microsoft.com/office/officeart/2008/layout/LinedList"/>
    <dgm:cxn modelId="{DE364BC7-8EDD-406B-8D1C-B890B67166E9}" type="presParOf" srcId="{71554259-89F3-DC41-AF38-A80F6823C6AB}" destId="{818E3E2C-74ED-4B4A-9DBF-73242C4D4B1E}" srcOrd="11" destOrd="0" presId="urn:microsoft.com/office/officeart/2008/layout/LinedList"/>
    <dgm:cxn modelId="{9BFEAA78-C433-45F4-93BD-69AA06D83FA4}" type="presParOf" srcId="{71554259-89F3-DC41-AF38-A80F6823C6AB}" destId="{FFAD0818-8E97-412B-8A3F-46504CA3A9F4}" srcOrd="12" destOrd="0" presId="urn:microsoft.com/office/officeart/2008/layout/LinedList"/>
    <dgm:cxn modelId="{00858D1E-4E7D-43AD-B2D5-110E16C6AA62}" type="presParOf" srcId="{71554259-89F3-DC41-AF38-A80F6823C6AB}" destId="{649CB8DA-B4AC-462C-8931-51241DDB684E}" srcOrd="13" destOrd="0" presId="urn:microsoft.com/office/officeart/2008/layout/LinedList"/>
    <dgm:cxn modelId="{3E0B17FF-C67A-42C8-BF64-A10104DDDD6E}" type="presParOf" srcId="{649CB8DA-B4AC-462C-8931-51241DDB684E}" destId="{276EC4F1-10A6-4277-B295-F5E72E07CC8A}" srcOrd="0" destOrd="0" presId="urn:microsoft.com/office/officeart/2008/layout/LinedList"/>
    <dgm:cxn modelId="{FDAC6811-9C35-4797-BBD1-1568B2FF1F1F}" type="presParOf" srcId="{649CB8DA-B4AC-462C-8931-51241DDB684E}" destId="{BA400AF8-DD79-4F6A-84CE-B74F502EA2D4}" srcOrd="1" destOrd="0" presId="urn:microsoft.com/office/officeart/2008/layout/LinedList"/>
    <dgm:cxn modelId="{0F1A70AD-289C-46D5-A584-5C969D1ABDAC}" type="presParOf" srcId="{649CB8DA-B4AC-462C-8931-51241DDB684E}" destId="{D1662B48-A4CD-4F2F-B752-24F664D10514}" srcOrd="2" destOrd="0" presId="urn:microsoft.com/office/officeart/2008/layout/LinedList"/>
    <dgm:cxn modelId="{FBB1A427-1FA0-473C-B83C-5EDAE8D50883}" type="presParOf" srcId="{71554259-89F3-DC41-AF38-A80F6823C6AB}" destId="{84FC836F-4E97-4C22-8EB5-8DDAC506D62C}" srcOrd="14" destOrd="0" presId="urn:microsoft.com/office/officeart/2008/layout/LinedList"/>
    <dgm:cxn modelId="{407CFB27-BDFB-4AA9-B3E1-FDE6F6EAC85E}" type="presParOf" srcId="{71554259-89F3-DC41-AF38-A80F6823C6AB}" destId="{D5844A17-8C37-41D4-ADF9-C4EB3F7C7957}" srcOrd="15" destOrd="0" presId="urn:microsoft.com/office/officeart/2008/layout/LinedList"/>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tr-TR" sz="3000" b="1" dirty="0" smtClean="0">
              <a:solidFill>
                <a:schemeClr val="tx1"/>
              </a:solidFill>
            </a:rPr>
            <a:t>Tüm küresel servis sağlayıcıları, bir acil durum ifşa talebine istinaden o ülkeye veri sağlamak için bir ülkeyle karşılıklı adli yardım anlaşmasının varlığını zorunlu tutar.</a:t>
          </a:r>
          <a:endParaRPr lang="en-US" sz="3000" b="1" dirty="0">
            <a:solidFill>
              <a:schemeClr val="tx1"/>
            </a:solidFill>
          </a:endParaRP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custT="1"/>
      <dgm:spPr/>
      <dgm:t>
        <a:bodyPr/>
        <a:lstStyle/>
        <a:p>
          <a:pPr algn="l"/>
          <a:r>
            <a:rPr lang="tr-TR" sz="2800" b="1" dirty="0" smtClean="0">
              <a:solidFill>
                <a:schemeClr val="tx1"/>
              </a:solidFill>
            </a:rPr>
            <a:t>Doğru</a:t>
          </a:r>
          <a:r>
            <a:rPr lang="en-US" sz="2800" b="1" dirty="0" smtClean="0">
              <a:solidFill>
                <a:srgbClr val="FF0000"/>
              </a:solidFill>
            </a:rPr>
            <a:t> </a:t>
          </a:r>
          <a:endParaRPr lang="en-US" sz="2800" b="1" dirty="0">
            <a:solidFill>
              <a:srgbClr val="FF0000"/>
            </a:solidFill>
          </a:endParaRP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custT="1"/>
      <dgm:spPr/>
      <dgm:t>
        <a:bodyPr/>
        <a:lstStyle/>
        <a:p>
          <a:r>
            <a:rPr lang="tr-TR" sz="2800" b="1" dirty="0" smtClean="0">
              <a:solidFill>
                <a:srgbClr val="FF0000"/>
              </a:solidFill>
            </a:rPr>
            <a:t>Yanlış</a:t>
          </a:r>
          <a:endParaRPr lang="en-US" sz="2800" b="1" dirty="0">
            <a:solidFill>
              <a:srgbClr val="FF0000"/>
            </a:solidFill>
          </a:endParaRP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x-none"/>
        </a:p>
      </dgm:t>
    </dgm:pt>
    <dgm:pt modelId="{6643C99F-6929-4115-B10C-449964C298DB}" type="parTrans" cxnId="{5441ACF7-001D-47E8-BE90-D77A819FBE03}">
      <dgm:prSet/>
      <dgm:spPr/>
      <dgm:t>
        <a:bodyPr/>
        <a:lstStyle/>
        <a:p>
          <a:endParaRPr lang="x-none"/>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x-none"/>
        </a:p>
      </dgm:t>
    </dgm:pt>
    <dgm:pt modelId="{8EAFCDE7-4869-4D95-9359-6DA608AB28F0}" type="parTrans" cxnId="{40F08CBE-C0FF-49E9-A14D-59F0F70F60CC}">
      <dgm:prSet/>
      <dgm:spPr/>
      <dgm:t>
        <a:bodyPr/>
        <a:lstStyle/>
        <a:p>
          <a:endParaRPr lang="x-none"/>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x-none"/>
        </a:p>
      </dgm:t>
    </dgm:pt>
    <dgm:pt modelId="{096A135B-3D51-4C14-B762-4DFFB46136C9}" type="parTrans" cxnId="{45629286-2642-481F-BB3F-C9DC76E6A851}">
      <dgm:prSet/>
      <dgm:spPr/>
      <dgm:t>
        <a:bodyPr/>
        <a:lstStyle/>
        <a:p>
          <a:endParaRPr lang="x-none"/>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634064" custScaleY="100196" custLinFactNeighborX="-1407"/>
      <dgm:spPr/>
      <dgm:t>
        <a:bodyPr/>
        <a:lstStyle/>
        <a:p>
          <a:endParaRPr lang="tr-TR"/>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t>
        <a:bodyPr/>
        <a:lstStyle/>
        <a:p>
          <a:endParaRPr lang="tr-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t>
        <a:bodyPr/>
        <a:lstStyle/>
        <a:p>
          <a:endParaRPr lang="tr-TR"/>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t>
        <a:bodyPr/>
        <a:lstStyle/>
        <a:p>
          <a:endParaRPr lang="tr-TR"/>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t>
        <a:bodyPr/>
        <a:lstStyle/>
        <a:p>
          <a:endParaRPr lang="tr-TR"/>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t>
        <a:bodyPr/>
        <a:lstStyle/>
        <a:p>
          <a:endParaRPr lang="tr-TR"/>
        </a:p>
      </dgm:t>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40F08CBE-C0FF-49E9-A14D-59F0F70F60CC}" srcId="{8E61202A-36DD-0240-811A-270D9611A395}" destId="{9EFF4F62-79ED-4EA0-85C1-51F88755C8EE}" srcOrd="3" destOrd="0" parTransId="{8EAFCDE7-4869-4D95-9359-6DA608AB28F0}" sibTransId="{D3274077-7919-4B64-B4D8-786A32E9EF73}"/>
    <dgm:cxn modelId="{AFD2487F-444F-4C44-A623-9AAFEB90AC49}" srcId="{8E61202A-36DD-0240-811A-270D9611A395}" destId="{412DA8CB-B9E5-F44F-9FDD-EF35DF68306D}" srcOrd="1" destOrd="0" parTransId="{7E8B7982-18DC-F246-BFD4-7B9D4C9DB2CA}" sibTransId="{960A4A2E-B23E-7544-9A93-1312898E2DC4}"/>
    <dgm:cxn modelId="{1659B53A-B0D8-4FDB-81D9-7CC7CA347ADA}" type="presOf" srcId="{9EFF4F62-79ED-4EA0-85C1-51F88755C8EE}" destId="{0DEDE790-6650-4E13-B812-9DA3ABBAEB7C}"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48323BF3-E48D-4AEF-B89F-47E32787CA90}" type="presOf" srcId="{2D567ECC-EE11-40BE-8D44-12DF75E7AAA4}" destId="{27817E14-DB1F-4D8F-A68A-7A628C5AB32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5D951241-AB7E-4F09-8C62-6D80C3079C3A}" type="presOf" srcId="{D907F82D-4934-4260-A319-D0C1005DB73A}" destId="{576A2C98-791A-4E50-8CB8-1914215BEA2D}"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tr-TR" sz="3000" b="1" dirty="0" smtClean="0"/>
            <a:t>18. Madde kapsamında, ülkenizde hizmet sunan özel sektör hizmet sağlayıcılarından hangi veriler istenemez?</a:t>
          </a:r>
          <a:endParaRPr lang="en-US" sz="30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just"/>
          <a:r>
            <a:rPr lang="tr-TR" sz="2000" b="1" dirty="0" smtClean="0">
              <a:solidFill>
                <a:schemeClr val="tx1"/>
              </a:solidFill>
            </a:rPr>
            <a:t>a) Yabancı bir servis sağlayıcıdan gelen abone bilgileri</a:t>
          </a:r>
          <a:endParaRPr lang="en-US" sz="2000" b="1" dirty="0">
            <a:solidFill>
              <a:schemeClr val="tx1"/>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custT="1"/>
      <dgm:spPr/>
      <dgm:t>
        <a:bodyPr/>
        <a:lstStyle/>
        <a:p>
          <a:pPr algn="just"/>
          <a:r>
            <a:rPr lang="tr-TR" sz="2000" b="1" dirty="0" smtClean="0">
              <a:solidFill>
                <a:srgbClr val="FF0000"/>
              </a:solidFill>
            </a:rPr>
            <a:t>b) Yabancı bir servis sağlayıcıdan gelen trafik verileri</a:t>
          </a:r>
          <a:endParaRPr lang="en-US" sz="2000" b="1" dirty="0">
            <a:solidFill>
              <a:srgbClr val="FF0000"/>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custT="1"/>
      <dgm:spPr/>
      <dgm:t>
        <a:bodyPr/>
        <a:lstStyle/>
        <a:p>
          <a:pPr algn="just"/>
          <a:r>
            <a:rPr lang="en-US" sz="2000" b="1" dirty="0"/>
            <a:t>c) </a:t>
          </a:r>
          <a:r>
            <a:rPr lang="tr-TR" sz="2000" b="1" dirty="0" smtClean="0">
              <a:solidFill>
                <a:schemeClr val="tx1"/>
              </a:solidFill>
            </a:rPr>
            <a:t>Yerel bir servis sağlayıcıdan gelen abone bilgileri</a:t>
          </a:r>
          <a:endParaRPr lang="en-US" sz="2000" b="1" dirty="0"/>
        </a:p>
      </dgm:t>
    </dgm:pt>
    <dgm:pt modelId="{6643C99F-6929-4115-B10C-449964C298DB}" type="parTrans" cxnId="{5441ACF7-001D-47E8-BE90-D77A819FBE03}">
      <dgm:prSet/>
      <dgm:spPr/>
      <dgm:t>
        <a:bodyPr/>
        <a:lstStyle/>
        <a:p>
          <a:endParaRPr lang="x-none"/>
        </a:p>
      </dgm:t>
    </dgm:pt>
    <dgm:pt modelId="{9EB8D1B3-16DB-4A75-A7E2-3B79ADD997CE}" type="sibTrans" cxnId="{5441ACF7-001D-47E8-BE90-D77A819FBE03}">
      <dgm:prSet/>
      <dgm:spPr/>
      <dgm:t>
        <a:bodyPr/>
        <a:lstStyle/>
        <a:p>
          <a:endParaRPr lang="x-none"/>
        </a:p>
      </dgm:t>
    </dgm:pt>
    <dgm:pt modelId="{9EFF4F62-79ED-4EA0-85C1-51F88755C8EE}">
      <dgm:prSet phldrT="[Text]" custT="1"/>
      <dgm:spPr/>
      <dgm:t>
        <a:bodyPr/>
        <a:lstStyle/>
        <a:p>
          <a:pPr algn="just"/>
          <a:r>
            <a:rPr lang="en-US" sz="2000" b="1" dirty="0"/>
            <a:t>d) </a:t>
          </a:r>
          <a:r>
            <a:rPr lang="tr-TR" sz="2000" b="1" dirty="0" smtClean="0"/>
            <a:t>Yerel</a:t>
          </a:r>
          <a:r>
            <a:rPr lang="tr-TR" sz="2000" b="1" dirty="0" smtClean="0">
              <a:solidFill>
                <a:schemeClr val="tx1"/>
              </a:solidFill>
            </a:rPr>
            <a:t> bir servis sağlayıcıdan gelen trafik verileri</a:t>
          </a:r>
          <a:endParaRPr lang="en-US" sz="2000" b="1" dirty="0">
            <a:solidFill>
              <a:schemeClr val="tx1"/>
            </a:solidFill>
          </a:endParaRPr>
        </a:p>
      </dgm:t>
    </dgm:pt>
    <dgm:pt modelId="{8EAFCDE7-4869-4D95-9359-6DA608AB28F0}" type="parTrans" cxnId="{40F08CBE-C0FF-49E9-A14D-59F0F70F60CC}">
      <dgm:prSet/>
      <dgm:spPr/>
      <dgm:t>
        <a:bodyPr/>
        <a:lstStyle/>
        <a:p>
          <a:endParaRPr lang="x-none"/>
        </a:p>
      </dgm:t>
    </dgm:pt>
    <dgm:pt modelId="{D3274077-7919-4B64-B4D8-786A32E9EF73}" type="sibTrans" cxnId="{40F08CBE-C0FF-49E9-A14D-59F0F70F60CC}">
      <dgm:prSet/>
      <dgm:spPr/>
      <dgm:t>
        <a:bodyPr/>
        <a:lstStyle/>
        <a:p>
          <a:endParaRPr lang="x-none"/>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193473" custScaleY="100196" custLinFactNeighborX="-1407"/>
      <dgm:spPr/>
      <dgm:t>
        <a:bodyPr/>
        <a:lstStyle/>
        <a:p>
          <a:endParaRPr lang="tr-TR"/>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t>
        <a:bodyPr/>
        <a:lstStyle/>
        <a:p>
          <a:endParaRPr lang="tr-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t>
        <a:bodyPr/>
        <a:lstStyle/>
        <a:p>
          <a:endParaRPr lang="tr-TR"/>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t>
        <a:bodyPr/>
        <a:lstStyle/>
        <a:p>
          <a:endParaRPr lang="tr-TR"/>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t>
        <a:bodyPr/>
        <a:lstStyle/>
        <a:p>
          <a:endParaRPr lang="tr-TR"/>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40F08CBE-C0FF-49E9-A14D-59F0F70F60CC}" srcId="{8E61202A-36DD-0240-811A-270D9611A395}" destId="{9EFF4F62-79ED-4EA0-85C1-51F88755C8EE}" srcOrd="3" destOrd="0" parTransId="{8EAFCDE7-4869-4D95-9359-6DA608AB28F0}" sibTransId="{D3274077-7919-4B64-B4D8-786A32E9EF73}"/>
    <dgm:cxn modelId="{AFD2487F-444F-4C44-A623-9AAFEB90AC49}" srcId="{8E61202A-36DD-0240-811A-270D9611A395}" destId="{412DA8CB-B9E5-F44F-9FDD-EF35DF68306D}" srcOrd="1" destOrd="0" parTransId="{7E8B7982-18DC-F246-BFD4-7B9D4C9DB2CA}" sibTransId="{960A4A2E-B23E-7544-9A93-1312898E2DC4}"/>
    <dgm:cxn modelId="{1659B53A-B0D8-4FDB-81D9-7CC7CA347ADA}" type="presOf" srcId="{9EFF4F62-79ED-4EA0-85C1-51F88755C8EE}" destId="{0DEDE790-6650-4E13-B812-9DA3ABBAEB7C}"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99EB5834-3593-6644-A836-6C8D5595A820}" srcId="{8E61202A-36DD-0240-811A-270D9611A395}" destId="{7029F5E8-D056-AE49-BD66-3C193010DDE8}" srcOrd="0" destOrd="0" parTransId="{ACE97453-93D9-C642-95ED-D55F9984F778}" sibTransId="{3346CD8C-3206-F84A-BEA2-B5492B6B7347}"/>
    <dgm:cxn modelId="{5D951241-AB7E-4F09-8C62-6D80C3079C3A}" type="presOf" srcId="{D907F82D-4934-4260-A319-D0C1005DB73A}" destId="{576A2C98-791A-4E50-8CB8-1914215BEA2D}"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tr-TR" sz="3000" b="1" dirty="0" smtClean="0">
              <a:solidFill>
                <a:schemeClr val="tx1"/>
              </a:solidFill>
            </a:rPr>
            <a:t>Küresel servis sağlayıcıların, Budapeşte Sözleşmesine taraf olan ülkelere gönüllü olarak verileri ifşa etme olasılığı daha yüksektir.</a:t>
          </a:r>
          <a:endParaRPr lang="en-US" sz="3000" b="1" dirty="0">
            <a:solidFill>
              <a:schemeClr val="tx1"/>
            </a:solidFill>
          </a:endParaRP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custT="1"/>
      <dgm:spPr/>
      <dgm:t>
        <a:bodyPr/>
        <a:lstStyle/>
        <a:p>
          <a:pPr algn="l"/>
          <a:r>
            <a:rPr lang="tr-TR" sz="2400" b="1" dirty="0" smtClean="0">
              <a:solidFill>
                <a:schemeClr val="tx1"/>
              </a:solidFill>
            </a:rPr>
            <a:t>Doğru</a:t>
          </a:r>
          <a:r>
            <a:rPr lang="en-US" sz="2400" b="1" dirty="0" smtClean="0">
              <a:solidFill>
                <a:schemeClr val="tx1"/>
              </a:solidFill>
            </a:rPr>
            <a:t> </a:t>
          </a:r>
          <a:endParaRPr lang="en-US" sz="2400" b="1" dirty="0">
            <a:solidFill>
              <a:schemeClr val="tx1"/>
            </a:solidFill>
          </a:endParaRP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custT="1"/>
      <dgm:spPr/>
      <dgm:t>
        <a:bodyPr/>
        <a:lstStyle/>
        <a:p>
          <a:r>
            <a:rPr lang="tr-TR" sz="2400" b="1" dirty="0" smtClean="0">
              <a:solidFill>
                <a:schemeClr val="tx1"/>
              </a:solidFill>
            </a:rPr>
            <a:t>Yanlış</a:t>
          </a:r>
          <a:endParaRPr lang="en-US" sz="2400" b="1" dirty="0">
            <a:solidFill>
              <a:schemeClr val="tx1"/>
            </a:solidFill>
          </a:endParaRP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x-none"/>
        </a:p>
      </dgm:t>
    </dgm:pt>
    <dgm:pt modelId="{6643C99F-6929-4115-B10C-449964C298DB}" type="parTrans" cxnId="{5441ACF7-001D-47E8-BE90-D77A819FBE03}">
      <dgm:prSet/>
      <dgm:spPr/>
      <dgm:t>
        <a:bodyPr/>
        <a:lstStyle/>
        <a:p>
          <a:endParaRPr lang="x-none"/>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x-none"/>
        </a:p>
      </dgm:t>
    </dgm:pt>
    <dgm:pt modelId="{8EAFCDE7-4869-4D95-9359-6DA608AB28F0}" type="parTrans" cxnId="{40F08CBE-C0FF-49E9-A14D-59F0F70F60CC}">
      <dgm:prSet/>
      <dgm:spPr/>
      <dgm:t>
        <a:bodyPr/>
        <a:lstStyle/>
        <a:p>
          <a:endParaRPr lang="x-none"/>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x-none"/>
        </a:p>
      </dgm:t>
    </dgm:pt>
    <dgm:pt modelId="{096A135B-3D51-4C14-B762-4DFFB46136C9}" type="parTrans" cxnId="{45629286-2642-481F-BB3F-C9DC76E6A851}">
      <dgm:prSet/>
      <dgm:spPr/>
      <dgm:t>
        <a:bodyPr/>
        <a:lstStyle/>
        <a:p>
          <a:endParaRPr lang="x-none"/>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t>
        <a:bodyPr/>
        <a:lstStyle/>
        <a:p>
          <a:endParaRPr lang="tr-TR"/>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t>
        <a:bodyPr/>
        <a:lstStyle/>
        <a:p>
          <a:endParaRPr lang="tr-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t>
        <a:bodyPr/>
        <a:lstStyle/>
        <a:p>
          <a:endParaRPr lang="tr-TR"/>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t>
        <a:bodyPr/>
        <a:lstStyle/>
        <a:p>
          <a:endParaRPr lang="tr-TR"/>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t>
        <a:bodyPr/>
        <a:lstStyle/>
        <a:p>
          <a:endParaRPr lang="tr-TR"/>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t>
        <a:bodyPr/>
        <a:lstStyle/>
        <a:p>
          <a:endParaRPr lang="tr-TR"/>
        </a:p>
      </dgm:t>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40F08CBE-C0FF-49E9-A14D-59F0F70F60CC}" srcId="{8E61202A-36DD-0240-811A-270D9611A395}" destId="{9EFF4F62-79ED-4EA0-85C1-51F88755C8EE}" srcOrd="3" destOrd="0" parTransId="{8EAFCDE7-4869-4D95-9359-6DA608AB28F0}" sibTransId="{D3274077-7919-4B64-B4D8-786A32E9EF73}"/>
    <dgm:cxn modelId="{AFD2487F-444F-4C44-A623-9AAFEB90AC49}" srcId="{8E61202A-36DD-0240-811A-270D9611A395}" destId="{412DA8CB-B9E5-F44F-9FDD-EF35DF68306D}" srcOrd="1" destOrd="0" parTransId="{7E8B7982-18DC-F246-BFD4-7B9D4C9DB2CA}" sibTransId="{960A4A2E-B23E-7544-9A93-1312898E2DC4}"/>
    <dgm:cxn modelId="{1659B53A-B0D8-4FDB-81D9-7CC7CA347ADA}" type="presOf" srcId="{9EFF4F62-79ED-4EA0-85C1-51F88755C8EE}" destId="{0DEDE790-6650-4E13-B812-9DA3ABBAEB7C}"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48323BF3-E48D-4AEF-B89F-47E32787CA90}" type="presOf" srcId="{2D567ECC-EE11-40BE-8D44-12DF75E7AAA4}" destId="{27817E14-DB1F-4D8F-A68A-7A628C5AB32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5D951241-AB7E-4F09-8C62-6D80C3079C3A}" type="presOf" srcId="{D907F82D-4934-4260-A319-D0C1005DB73A}" destId="{576A2C98-791A-4E50-8CB8-1914215BEA2D}"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tr-TR" sz="3000" b="1" dirty="0" smtClean="0">
              <a:solidFill>
                <a:schemeClr val="tx1"/>
              </a:solidFill>
            </a:rPr>
            <a:t>Küresel servis sağlayıcıların, Budapeşte Sözleşmesine taraf olan ülkelere gönüllü olarak verileri ifşa etme olasılığı daha yüksektir.</a:t>
          </a:r>
          <a:endParaRPr lang="en-US" sz="3000" b="1" dirty="0">
            <a:solidFill>
              <a:schemeClr val="tx1"/>
            </a:solidFill>
          </a:endParaRP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custT="1"/>
      <dgm:spPr/>
      <dgm:t>
        <a:bodyPr/>
        <a:lstStyle/>
        <a:p>
          <a:pPr algn="l"/>
          <a:r>
            <a:rPr lang="tr-TR" sz="2400" b="1" dirty="0" smtClean="0">
              <a:solidFill>
                <a:srgbClr val="FF0000"/>
              </a:solidFill>
            </a:rPr>
            <a:t>Doğru</a:t>
          </a:r>
          <a:r>
            <a:rPr lang="en-US" sz="4400" b="1" dirty="0" smtClean="0">
              <a:solidFill>
                <a:srgbClr val="FF0000"/>
              </a:solidFill>
            </a:rPr>
            <a:t> </a:t>
          </a:r>
          <a:endParaRPr lang="en-US" sz="4400" b="1" dirty="0">
            <a:solidFill>
              <a:srgbClr val="FF0000"/>
            </a:solidFill>
          </a:endParaRP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custT="1"/>
      <dgm:spPr/>
      <dgm:t>
        <a:bodyPr/>
        <a:lstStyle/>
        <a:p>
          <a:r>
            <a:rPr lang="tr-TR" sz="2400" b="1" dirty="0" smtClean="0">
              <a:solidFill>
                <a:schemeClr val="tx1"/>
              </a:solidFill>
            </a:rPr>
            <a:t>Yanlış</a:t>
          </a:r>
          <a:endParaRPr lang="en-US" sz="2400" b="1" dirty="0">
            <a:solidFill>
              <a:schemeClr val="tx1"/>
            </a:solidFill>
          </a:endParaRP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x-none"/>
        </a:p>
      </dgm:t>
    </dgm:pt>
    <dgm:pt modelId="{6643C99F-6929-4115-B10C-449964C298DB}" type="parTrans" cxnId="{5441ACF7-001D-47E8-BE90-D77A819FBE03}">
      <dgm:prSet/>
      <dgm:spPr/>
      <dgm:t>
        <a:bodyPr/>
        <a:lstStyle/>
        <a:p>
          <a:endParaRPr lang="x-none"/>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x-none"/>
        </a:p>
      </dgm:t>
    </dgm:pt>
    <dgm:pt modelId="{8EAFCDE7-4869-4D95-9359-6DA608AB28F0}" type="parTrans" cxnId="{40F08CBE-C0FF-49E9-A14D-59F0F70F60CC}">
      <dgm:prSet/>
      <dgm:spPr/>
      <dgm:t>
        <a:bodyPr/>
        <a:lstStyle/>
        <a:p>
          <a:endParaRPr lang="x-none"/>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x-none"/>
        </a:p>
      </dgm:t>
    </dgm:pt>
    <dgm:pt modelId="{096A135B-3D51-4C14-B762-4DFFB46136C9}" type="parTrans" cxnId="{45629286-2642-481F-BB3F-C9DC76E6A851}">
      <dgm:prSet/>
      <dgm:spPr/>
      <dgm:t>
        <a:bodyPr/>
        <a:lstStyle/>
        <a:p>
          <a:endParaRPr lang="x-none"/>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t>
        <a:bodyPr/>
        <a:lstStyle/>
        <a:p>
          <a:endParaRPr lang="tr-TR"/>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t>
        <a:bodyPr/>
        <a:lstStyle/>
        <a:p>
          <a:endParaRPr lang="tr-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t>
        <a:bodyPr/>
        <a:lstStyle/>
        <a:p>
          <a:endParaRPr lang="tr-TR"/>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t>
        <a:bodyPr/>
        <a:lstStyle/>
        <a:p>
          <a:endParaRPr lang="tr-TR"/>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t>
        <a:bodyPr/>
        <a:lstStyle/>
        <a:p>
          <a:endParaRPr lang="tr-TR"/>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t>
        <a:bodyPr/>
        <a:lstStyle/>
        <a:p>
          <a:endParaRPr lang="tr-TR"/>
        </a:p>
      </dgm:t>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40F08CBE-C0FF-49E9-A14D-59F0F70F60CC}" srcId="{8E61202A-36DD-0240-811A-270D9611A395}" destId="{9EFF4F62-79ED-4EA0-85C1-51F88755C8EE}" srcOrd="3" destOrd="0" parTransId="{8EAFCDE7-4869-4D95-9359-6DA608AB28F0}" sibTransId="{D3274077-7919-4B64-B4D8-786A32E9EF73}"/>
    <dgm:cxn modelId="{AFD2487F-444F-4C44-A623-9AAFEB90AC49}" srcId="{8E61202A-36DD-0240-811A-270D9611A395}" destId="{412DA8CB-B9E5-F44F-9FDD-EF35DF68306D}" srcOrd="1" destOrd="0" parTransId="{7E8B7982-18DC-F246-BFD4-7B9D4C9DB2CA}" sibTransId="{960A4A2E-B23E-7544-9A93-1312898E2DC4}"/>
    <dgm:cxn modelId="{1659B53A-B0D8-4FDB-81D9-7CC7CA347ADA}" type="presOf" srcId="{9EFF4F62-79ED-4EA0-85C1-51F88755C8EE}" destId="{0DEDE790-6650-4E13-B812-9DA3ABBAEB7C}"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48323BF3-E48D-4AEF-B89F-47E32787CA90}" type="presOf" srcId="{2D567ECC-EE11-40BE-8D44-12DF75E7AAA4}" destId="{27817E14-DB1F-4D8F-A68A-7A628C5AB32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5D951241-AB7E-4F09-8C62-6D80C3079C3A}" type="presOf" srcId="{D907F82D-4934-4260-A319-D0C1005DB73A}" destId="{576A2C98-791A-4E50-8CB8-1914215BEA2D}"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869139"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tr-TR" sz="2800" b="1" kern="1200" dirty="0" smtClean="0"/>
            <a:t>Aşağıdakilerden hangisi "abone bilgileri" tanımına girmez?</a:t>
          </a:r>
          <a:endParaRPr lang="en-US" sz="2800" b="1" kern="1200" dirty="0"/>
        </a:p>
      </dsp:txBody>
      <dsp:txXfrm>
        <a:off x="0" y="2466"/>
        <a:ext cx="2869139" cy="5052045"/>
      </dsp:txXfrm>
    </dsp:sp>
    <dsp:sp modelId="{5D9EDF3F-7B20-8E47-A431-F9F24450F874}">
      <dsp:nvSpPr>
        <dsp:cNvPr id="0" name=""/>
        <dsp:cNvSpPr/>
      </dsp:nvSpPr>
      <dsp:spPr>
        <a:xfrm>
          <a:off x="2987488" y="49982"/>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b="1" kern="1200" dirty="0">
              <a:solidFill>
                <a:schemeClr val="tx1"/>
              </a:solidFill>
            </a:rPr>
            <a:t>a) </a:t>
          </a:r>
          <a:r>
            <a:rPr lang="tr-TR" sz="2000" b="1" kern="1200" dirty="0" smtClean="0">
              <a:solidFill>
                <a:schemeClr val="tx1"/>
              </a:solidFill>
            </a:rPr>
            <a:t>Kullanıcının posta adresi</a:t>
          </a:r>
          <a:endParaRPr lang="en-US" sz="2000" b="1" kern="1200" dirty="0">
            <a:solidFill>
              <a:schemeClr val="tx1"/>
            </a:solidFill>
          </a:endParaRPr>
        </a:p>
      </dsp:txBody>
      <dsp:txXfrm>
        <a:off x="2987488" y="49982"/>
        <a:ext cx="5780606" cy="950329"/>
      </dsp:txXfrm>
    </dsp:sp>
    <dsp:sp modelId="{EB798B99-5590-864A-A2C1-F553D99D3FAA}">
      <dsp:nvSpPr>
        <dsp:cNvPr id="0" name=""/>
        <dsp:cNvSpPr/>
      </dsp:nvSpPr>
      <dsp:spPr>
        <a:xfrm>
          <a:off x="2869139" y="1000312"/>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987488" y="1047828"/>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b="1" kern="1200" dirty="0">
              <a:solidFill>
                <a:schemeClr val="tx1"/>
              </a:solidFill>
            </a:rPr>
            <a:t>b) </a:t>
          </a:r>
          <a:r>
            <a:rPr lang="tr-TR" sz="2000" b="1" kern="1200" dirty="0" smtClean="0">
              <a:solidFill>
                <a:schemeClr val="tx1"/>
              </a:solidFill>
            </a:rPr>
            <a:t>Kullanıcının e-postaları</a:t>
          </a:r>
          <a:endParaRPr lang="en-US" sz="2000" b="1" kern="1200" dirty="0">
            <a:solidFill>
              <a:schemeClr val="tx1"/>
            </a:solidFill>
          </a:endParaRPr>
        </a:p>
      </dsp:txBody>
      <dsp:txXfrm>
        <a:off x="2987488" y="1047828"/>
        <a:ext cx="5780606" cy="950329"/>
      </dsp:txXfrm>
    </dsp:sp>
    <dsp:sp modelId="{1E88F2A9-FC8F-2A4F-ABF4-2C5837CA76E5}">
      <dsp:nvSpPr>
        <dsp:cNvPr id="0" name=""/>
        <dsp:cNvSpPr/>
      </dsp:nvSpPr>
      <dsp:spPr>
        <a:xfrm>
          <a:off x="2869139" y="1998158"/>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987488" y="2045674"/>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b="1" kern="1200" dirty="0">
              <a:solidFill>
                <a:schemeClr val="tx1"/>
              </a:solidFill>
            </a:rPr>
            <a:t>c) </a:t>
          </a:r>
          <a:r>
            <a:rPr lang="tr-TR" sz="2000" b="1" kern="1200" dirty="0" smtClean="0">
              <a:solidFill>
                <a:schemeClr val="tx1"/>
              </a:solidFill>
            </a:rPr>
            <a:t>Kullanıcının telefon numarası</a:t>
          </a:r>
          <a:endParaRPr lang="en-US" sz="2000" b="1" kern="1200" dirty="0">
            <a:solidFill>
              <a:schemeClr val="tx1"/>
            </a:solidFill>
          </a:endParaRPr>
        </a:p>
      </dsp:txBody>
      <dsp:txXfrm>
        <a:off x="2987488" y="2045674"/>
        <a:ext cx="5780606" cy="950329"/>
      </dsp:txXfrm>
    </dsp:sp>
    <dsp:sp modelId="{45167FBC-5EE3-4C8A-A94C-30BB5DE89AD6}">
      <dsp:nvSpPr>
        <dsp:cNvPr id="0" name=""/>
        <dsp:cNvSpPr/>
      </dsp:nvSpPr>
      <dsp:spPr>
        <a:xfrm>
          <a:off x="2869139" y="2996004"/>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987488" y="3043520"/>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b="1" kern="1200" dirty="0">
              <a:solidFill>
                <a:schemeClr val="tx1"/>
              </a:solidFill>
            </a:rPr>
            <a:t>d) </a:t>
          </a:r>
          <a:r>
            <a:rPr lang="tr-TR" sz="2000" b="1" kern="1200" dirty="0" smtClean="0">
              <a:solidFill>
                <a:schemeClr val="tx1"/>
              </a:solidFill>
            </a:rPr>
            <a:t>Kullanıcının telefon rehberi</a:t>
          </a:r>
          <a:endParaRPr lang="en-US" sz="2000" b="1" kern="1200" dirty="0">
            <a:solidFill>
              <a:schemeClr val="tx1"/>
            </a:solidFill>
          </a:endParaRPr>
        </a:p>
      </dsp:txBody>
      <dsp:txXfrm>
        <a:off x="2987488" y="3043520"/>
        <a:ext cx="5780606" cy="950329"/>
      </dsp:txXfrm>
    </dsp:sp>
    <dsp:sp modelId="{41DAB04F-B76E-41A3-BF92-19D36F058A9E}">
      <dsp:nvSpPr>
        <dsp:cNvPr id="0" name=""/>
        <dsp:cNvSpPr/>
      </dsp:nvSpPr>
      <dsp:spPr>
        <a:xfrm>
          <a:off x="2869139" y="3993850"/>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2979596" y="4041366"/>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b="1" kern="1200" dirty="0">
              <a:solidFill>
                <a:schemeClr val="tx1"/>
              </a:solidFill>
            </a:rPr>
            <a:t>e) </a:t>
          </a:r>
          <a:r>
            <a:rPr lang="tr-TR" sz="2000" b="1" kern="1200" dirty="0" smtClean="0">
              <a:solidFill>
                <a:schemeClr val="tx1"/>
              </a:solidFill>
            </a:rPr>
            <a:t>Kullanıcının kredi kartı numarası</a:t>
          </a:r>
          <a:endParaRPr lang="en-US" sz="2000" b="1" kern="1200" dirty="0">
            <a:solidFill>
              <a:schemeClr val="tx1"/>
            </a:solidFill>
          </a:endParaRPr>
        </a:p>
      </dsp:txBody>
      <dsp:txXfrm>
        <a:off x="2979596" y="4041366"/>
        <a:ext cx="5780606" cy="950329"/>
      </dsp:txXfrm>
    </dsp:sp>
    <dsp:sp modelId="{9B1E8AEA-2A8D-4500-8486-4DCED5C7B4CD}">
      <dsp:nvSpPr>
        <dsp:cNvPr id="0" name=""/>
        <dsp:cNvSpPr/>
      </dsp:nvSpPr>
      <dsp:spPr>
        <a:xfrm>
          <a:off x="2869139" y="4991696"/>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869139"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lvl="0" algn="l" defTabSz="1066800">
            <a:lnSpc>
              <a:spcPct val="90000"/>
            </a:lnSpc>
            <a:spcBef>
              <a:spcPct val="0"/>
            </a:spcBef>
            <a:spcAft>
              <a:spcPct val="35000"/>
            </a:spcAft>
          </a:pPr>
          <a:r>
            <a:rPr lang="tr-TR" sz="2400" b="1" kern="1200" dirty="0" smtClean="0"/>
            <a:t>Aşağıdakilerden hangisi "abone bilgileri" tanımına girmez?</a:t>
          </a:r>
          <a:endParaRPr lang="en-US" sz="2400" b="1" kern="1200" dirty="0"/>
        </a:p>
      </dsp:txBody>
      <dsp:txXfrm>
        <a:off x="0" y="2466"/>
        <a:ext cx="2869139" cy="5052045"/>
      </dsp:txXfrm>
    </dsp:sp>
    <dsp:sp modelId="{81CCF79F-3943-4514-B273-3CFA91925293}">
      <dsp:nvSpPr>
        <dsp:cNvPr id="0" name=""/>
        <dsp:cNvSpPr/>
      </dsp:nvSpPr>
      <dsp:spPr>
        <a:xfrm>
          <a:off x="2979596" y="102878"/>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b="1" kern="1200" dirty="0">
              <a:solidFill>
                <a:schemeClr val="tx1"/>
              </a:solidFill>
            </a:rPr>
            <a:t>a) </a:t>
          </a:r>
          <a:r>
            <a:rPr lang="tr-TR" sz="2000" b="1" kern="1200" dirty="0" smtClean="0">
              <a:solidFill>
                <a:schemeClr val="tx1"/>
              </a:solidFill>
            </a:rPr>
            <a:t>Kullanıcının posta adresi</a:t>
          </a:r>
          <a:endParaRPr lang="en-US" sz="2000" b="1" kern="1200" dirty="0">
            <a:solidFill>
              <a:schemeClr val="tx1"/>
            </a:solidFill>
          </a:endParaRPr>
        </a:p>
      </dsp:txBody>
      <dsp:txXfrm>
        <a:off x="2979596" y="102878"/>
        <a:ext cx="5780606" cy="950329"/>
      </dsp:txXfrm>
    </dsp:sp>
    <dsp:sp modelId="{C1BE18AD-908C-4A8C-98A7-FE42F5633DBB}">
      <dsp:nvSpPr>
        <dsp:cNvPr id="0" name=""/>
        <dsp:cNvSpPr/>
      </dsp:nvSpPr>
      <dsp:spPr>
        <a:xfrm>
          <a:off x="2869139" y="1000312"/>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880F65A-9B36-43D0-8C1B-D7F14165B7CE}">
      <dsp:nvSpPr>
        <dsp:cNvPr id="0" name=""/>
        <dsp:cNvSpPr/>
      </dsp:nvSpPr>
      <dsp:spPr>
        <a:xfrm>
          <a:off x="2979596" y="1050917"/>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b="1" kern="1200" dirty="0">
              <a:solidFill>
                <a:srgbClr val="FF0000"/>
              </a:solidFill>
            </a:rPr>
            <a:t>b) </a:t>
          </a:r>
          <a:r>
            <a:rPr lang="tr-TR" sz="2000" b="1" kern="1200" dirty="0" smtClean="0">
              <a:solidFill>
                <a:srgbClr val="FF0000"/>
              </a:solidFill>
            </a:rPr>
            <a:t>Kullanıcının e-postaları</a:t>
          </a:r>
          <a:endParaRPr lang="en-US" sz="2000" b="1" kern="1200" dirty="0">
            <a:solidFill>
              <a:srgbClr val="FF0000"/>
            </a:solidFill>
          </a:endParaRPr>
        </a:p>
      </dsp:txBody>
      <dsp:txXfrm>
        <a:off x="2979596" y="1050917"/>
        <a:ext cx="5780606" cy="950329"/>
      </dsp:txXfrm>
    </dsp:sp>
    <dsp:sp modelId="{53FFD666-9F0F-44B8-8023-B2E1333200FC}">
      <dsp:nvSpPr>
        <dsp:cNvPr id="0" name=""/>
        <dsp:cNvSpPr/>
      </dsp:nvSpPr>
      <dsp:spPr>
        <a:xfrm>
          <a:off x="2869139" y="1998158"/>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CA68D4-82C7-4C40-ADA8-AD508D893641}">
      <dsp:nvSpPr>
        <dsp:cNvPr id="0" name=""/>
        <dsp:cNvSpPr/>
      </dsp:nvSpPr>
      <dsp:spPr>
        <a:xfrm>
          <a:off x="2979596" y="2048763"/>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b="1" kern="1200" dirty="0">
              <a:solidFill>
                <a:schemeClr val="tx1"/>
              </a:solidFill>
            </a:rPr>
            <a:t>c) </a:t>
          </a:r>
          <a:r>
            <a:rPr lang="tr-TR" sz="2000" b="1" kern="1200" dirty="0" smtClean="0">
              <a:solidFill>
                <a:schemeClr val="tx1"/>
              </a:solidFill>
            </a:rPr>
            <a:t>Kullanıcının telefon numarası</a:t>
          </a:r>
          <a:endParaRPr lang="en-US" sz="2000" b="1" kern="1200" dirty="0">
            <a:solidFill>
              <a:schemeClr val="tx1"/>
            </a:solidFill>
          </a:endParaRPr>
        </a:p>
      </dsp:txBody>
      <dsp:txXfrm>
        <a:off x="2979596" y="2048763"/>
        <a:ext cx="5780606" cy="950329"/>
      </dsp:txXfrm>
    </dsp:sp>
    <dsp:sp modelId="{94C97CA9-9EC4-4601-AAA2-A7957107D2B3}">
      <dsp:nvSpPr>
        <dsp:cNvPr id="0" name=""/>
        <dsp:cNvSpPr/>
      </dsp:nvSpPr>
      <dsp:spPr>
        <a:xfrm>
          <a:off x="2869139" y="2996004"/>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BC10AF6-9979-4290-9ADF-3A482FBFA9AD}">
      <dsp:nvSpPr>
        <dsp:cNvPr id="0" name=""/>
        <dsp:cNvSpPr/>
      </dsp:nvSpPr>
      <dsp:spPr>
        <a:xfrm>
          <a:off x="2987488" y="3046609"/>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b="1" kern="1200" dirty="0">
              <a:solidFill>
                <a:srgbClr val="FF0000"/>
              </a:solidFill>
            </a:rPr>
            <a:t>d) </a:t>
          </a:r>
          <a:r>
            <a:rPr lang="tr-TR" sz="2000" b="1" kern="1200" dirty="0" smtClean="0">
              <a:solidFill>
                <a:srgbClr val="FF0000"/>
              </a:solidFill>
            </a:rPr>
            <a:t>Kullanıcının telefon rehberi</a:t>
          </a:r>
          <a:endParaRPr lang="en-US" sz="2000" b="1" kern="1200" dirty="0">
            <a:solidFill>
              <a:srgbClr val="FF0000"/>
            </a:solidFill>
          </a:endParaRPr>
        </a:p>
      </dsp:txBody>
      <dsp:txXfrm>
        <a:off x="2987488" y="3046609"/>
        <a:ext cx="5780606" cy="950329"/>
      </dsp:txXfrm>
    </dsp:sp>
    <dsp:sp modelId="{818E3E2C-74ED-4B4A-9DBF-73242C4D4B1E}">
      <dsp:nvSpPr>
        <dsp:cNvPr id="0" name=""/>
        <dsp:cNvSpPr/>
      </dsp:nvSpPr>
      <dsp:spPr>
        <a:xfrm>
          <a:off x="2869139" y="3993850"/>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400AF8-DD79-4F6A-84CE-B74F502EA2D4}">
      <dsp:nvSpPr>
        <dsp:cNvPr id="0" name=""/>
        <dsp:cNvSpPr/>
      </dsp:nvSpPr>
      <dsp:spPr>
        <a:xfrm>
          <a:off x="2979596" y="4041366"/>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b="1" kern="1200" dirty="0">
              <a:solidFill>
                <a:schemeClr val="tx1"/>
              </a:solidFill>
            </a:rPr>
            <a:t>e) </a:t>
          </a:r>
          <a:r>
            <a:rPr lang="tr-TR" sz="2000" b="1" kern="1200" dirty="0" smtClean="0">
              <a:solidFill>
                <a:schemeClr val="tx1"/>
              </a:solidFill>
            </a:rPr>
            <a:t>Kullanıcının kredi kartı numarası</a:t>
          </a:r>
          <a:endParaRPr lang="en-US" sz="2000" b="1" kern="1200" dirty="0">
            <a:solidFill>
              <a:schemeClr val="tx1"/>
            </a:solidFill>
          </a:endParaRPr>
        </a:p>
      </dsp:txBody>
      <dsp:txXfrm>
        <a:off x="2979596" y="4041366"/>
        <a:ext cx="5780606" cy="950329"/>
      </dsp:txXfrm>
    </dsp:sp>
    <dsp:sp modelId="{84FC836F-4E97-4C22-8EB5-8DDAC506D62C}">
      <dsp:nvSpPr>
        <dsp:cNvPr id="0" name=""/>
        <dsp:cNvSpPr/>
      </dsp:nvSpPr>
      <dsp:spPr>
        <a:xfrm>
          <a:off x="2869139" y="4991696"/>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12.04.2021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xmlns=""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sz="1200" noProof="0" dirty="0" smtClean="0"/>
              <a:t>Bu oturum 6 bölüme ayrılacaktır.</a:t>
            </a:r>
          </a:p>
          <a:p>
            <a:r>
              <a:rPr lang="tr-TR" sz="1200" noProof="0" dirty="0" smtClean="0"/>
              <a:t>Oturumun ilk bölümünde anahtar tanımlar gözden geçirilecektir.</a:t>
            </a:r>
          </a:p>
          <a:p>
            <a:r>
              <a:rPr lang="tr-TR" sz="1200" noProof="0" dirty="0" smtClean="0"/>
              <a:t>Oturumun ikinci bölümünde, yerli servis sağlayıcılarla işbirliği ele alınacaktır.</a:t>
            </a:r>
          </a:p>
          <a:p>
            <a:r>
              <a:rPr lang="tr-TR" sz="1200" noProof="0" dirty="0" smtClean="0"/>
              <a:t>Oturumun üçüncü bölümünde, veri toplama için yabancı servis sağlayıcılarla işbirliği ele alınacaktır. </a:t>
            </a:r>
          </a:p>
          <a:p>
            <a:r>
              <a:rPr lang="tr-TR" sz="1200" noProof="0" dirty="0" smtClean="0"/>
              <a:t>Oturumun dördüncü bölümü, yasadışı içeriğin kaldırılması için yabancı servis sağlayıcılarla işbirliğine genel bir bakış sağlayacaktır.</a:t>
            </a:r>
          </a:p>
          <a:p>
            <a:r>
              <a:rPr lang="tr-TR" sz="1200" noProof="0" dirty="0" smtClean="0"/>
              <a:t>Oturumun beşinci bölümü oturum hedeflerini özetleyecektir.</a:t>
            </a:r>
          </a:p>
          <a:p>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dirty="0"/>
          </a:p>
        </p:txBody>
      </p:sp>
    </p:spTree>
    <p:extLst>
      <p:ext uri="{BB962C8B-B14F-4D97-AF65-F5344CB8AC3E}">
        <p14:creationId xmlns:p14="http://schemas.microsoft.com/office/powerpoint/2010/main" xmlns="" val="14079049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TR" noProof="0" dirty="0" smtClean="0"/>
              <a:t>Üçüncü</a:t>
            </a:r>
            <a:r>
              <a:rPr lang="en-US" dirty="0" smtClean="0"/>
              <a:t> </a:t>
            </a:r>
            <a:r>
              <a:rPr lang="en-US" dirty="0" err="1" smtClean="0"/>
              <a:t>bölüm</a:t>
            </a:r>
            <a:r>
              <a:rPr lang="en-US" dirty="0" smtClean="0"/>
              <a:t>, </a:t>
            </a:r>
            <a:r>
              <a:rPr lang="en-US" dirty="0" err="1" smtClean="0"/>
              <a:t>veri</a:t>
            </a:r>
            <a:r>
              <a:rPr lang="en-US" dirty="0" smtClean="0"/>
              <a:t> </a:t>
            </a:r>
            <a:r>
              <a:rPr lang="en-US" dirty="0" err="1" smtClean="0"/>
              <a:t>edinme</a:t>
            </a:r>
            <a:r>
              <a:rPr lang="en-US" dirty="0" smtClean="0"/>
              <a:t> </a:t>
            </a:r>
            <a:r>
              <a:rPr lang="tr-TR" dirty="0" smtClean="0"/>
              <a:t>konusunda</a:t>
            </a:r>
            <a:r>
              <a:rPr lang="tr-TR" baseline="0" dirty="0" smtClean="0"/>
              <a:t> </a:t>
            </a:r>
            <a:r>
              <a:rPr lang="en-US" dirty="0" err="1" smtClean="0"/>
              <a:t>yabancı</a:t>
            </a:r>
            <a:r>
              <a:rPr lang="en-US" dirty="0" smtClean="0"/>
              <a:t> </a:t>
            </a:r>
            <a:r>
              <a:rPr lang="en-US" dirty="0" err="1" smtClean="0"/>
              <a:t>hizmet</a:t>
            </a:r>
            <a:r>
              <a:rPr lang="en-US" dirty="0" smtClean="0"/>
              <a:t> </a:t>
            </a:r>
            <a:r>
              <a:rPr lang="en-US" dirty="0" err="1" smtClean="0"/>
              <a:t>sağlayıcılarla</a:t>
            </a:r>
            <a:r>
              <a:rPr lang="en-US" dirty="0" smtClean="0"/>
              <a:t> </a:t>
            </a:r>
            <a:r>
              <a:rPr lang="tr-TR" dirty="0" smtClean="0"/>
              <a:t>yapılan </a:t>
            </a:r>
            <a:r>
              <a:rPr lang="en-US" dirty="0" err="1" smtClean="0"/>
              <a:t>işbirliği</a:t>
            </a:r>
            <a:r>
              <a:rPr lang="tr-TR" dirty="0" smtClean="0"/>
              <a:t> hakkında</a:t>
            </a:r>
            <a:r>
              <a:rPr lang="tr-TR" baseline="0" dirty="0" smtClean="0"/>
              <a:t> </a:t>
            </a:r>
            <a:r>
              <a:rPr lang="en-US" dirty="0" err="1" smtClean="0"/>
              <a:t>genel</a:t>
            </a:r>
            <a:r>
              <a:rPr lang="en-US" dirty="0" smtClean="0"/>
              <a:t> </a:t>
            </a:r>
            <a:r>
              <a:rPr lang="en-US" dirty="0" err="1" smtClean="0"/>
              <a:t>bir</a:t>
            </a:r>
            <a:r>
              <a:rPr lang="en-US" dirty="0" smtClean="0"/>
              <a:t> </a:t>
            </a:r>
            <a:r>
              <a:rPr lang="en-US" dirty="0" err="1" smtClean="0"/>
              <a:t>bakış</a:t>
            </a:r>
            <a:r>
              <a:rPr lang="en-US" dirty="0" smtClean="0"/>
              <a:t> </a:t>
            </a:r>
            <a:r>
              <a:rPr lang="en-US" dirty="0" err="1" smtClean="0"/>
              <a:t>sağlayacaktır</a:t>
            </a:r>
            <a:r>
              <a:rPr lang="en-US" dirty="0" smtClean="0"/>
              <a:t> (</a:t>
            </a:r>
            <a:r>
              <a:rPr lang="en-US" dirty="0" err="1" smtClean="0"/>
              <a:t>yani</a:t>
            </a:r>
            <a:r>
              <a:rPr lang="en-US" dirty="0" smtClean="0"/>
              <a:t>,</a:t>
            </a:r>
            <a:r>
              <a:rPr lang="tr-TR" dirty="0" smtClean="0"/>
              <a:t> delillerin arandığı </a:t>
            </a:r>
            <a:r>
              <a:rPr lang="en-US" dirty="0" err="1" smtClean="0"/>
              <a:t>ülkede</a:t>
            </a:r>
            <a:r>
              <a:rPr lang="en-US" dirty="0" smtClean="0"/>
              <a:t> </a:t>
            </a:r>
            <a:r>
              <a:rPr lang="en-US" dirty="0" err="1" smtClean="0"/>
              <a:t>yasal</a:t>
            </a:r>
            <a:r>
              <a:rPr lang="en-US" dirty="0" smtClean="0"/>
              <a:t> </a:t>
            </a:r>
            <a:r>
              <a:rPr lang="en-US" dirty="0" err="1" smtClean="0"/>
              <a:t>bir</a:t>
            </a:r>
            <a:r>
              <a:rPr lang="en-US" dirty="0" smtClean="0"/>
              <a:t> </a:t>
            </a:r>
            <a:r>
              <a:rPr lang="tr-TR" dirty="0" smtClean="0"/>
              <a:t>mevcudiyeti</a:t>
            </a:r>
            <a:r>
              <a:rPr lang="en-US" dirty="0" smtClean="0"/>
              <a:t> </a:t>
            </a:r>
            <a:r>
              <a:rPr lang="en-US" dirty="0" err="1" smtClean="0"/>
              <a:t>olmayan</a:t>
            </a:r>
            <a:r>
              <a:rPr lang="en-US" dirty="0" smtClean="0"/>
              <a:t> </a:t>
            </a:r>
            <a:r>
              <a:rPr lang="en-US" dirty="0" err="1" smtClean="0"/>
              <a:t>hizmet</a:t>
            </a:r>
            <a:r>
              <a:rPr lang="en-US" dirty="0" smtClean="0"/>
              <a:t> </a:t>
            </a:r>
            <a:r>
              <a:rPr lang="en-US" dirty="0" err="1" smtClean="0"/>
              <a:t>sağlayıcılardan</a:t>
            </a:r>
            <a:r>
              <a:rPr lang="en-US" dirty="0" smtClean="0"/>
              <a:t> </a:t>
            </a:r>
            <a:r>
              <a:rPr lang="en-US" dirty="0" err="1" smtClean="0"/>
              <a:t>elektronik</a:t>
            </a:r>
            <a:r>
              <a:rPr lang="en-US" dirty="0" smtClean="0"/>
              <a:t> </a:t>
            </a:r>
            <a:r>
              <a:rPr lang="tr-TR" noProof="0" dirty="0" smtClean="0"/>
              <a:t>delillerin</a:t>
            </a:r>
            <a:r>
              <a:rPr lang="tr-TR" dirty="0" smtClean="0"/>
              <a:t> </a:t>
            </a:r>
            <a:r>
              <a:rPr lang="en-US" dirty="0" smtClean="0"/>
              <a:t> </a:t>
            </a:r>
            <a:r>
              <a:rPr lang="en-US" dirty="0" err="1" smtClean="0"/>
              <a:t>elde</a:t>
            </a:r>
            <a:r>
              <a:rPr lang="en-US" dirty="0" smtClean="0"/>
              <a:t> </a:t>
            </a:r>
            <a:r>
              <a:rPr lang="tr-TR" dirty="0" smtClean="0"/>
              <a:t>edilmesi</a:t>
            </a:r>
            <a:r>
              <a:rPr lang="en-US" dirty="0" smtClean="0"/>
              <a:t>).</a:t>
            </a:r>
            <a:endParaRPr lang="tr-TR" dirty="0" smtClean="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xmlns="" val="30521639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algn="just"/>
            <a:r>
              <a:rPr lang="tr-TR" noProof="0" dirty="0" smtClean="0"/>
              <a:t>İnternetin küresel niteliği göz önüne alındığında, herhangi bir servis sağlayıcının hizmetlerini yasal bir varlığı olmayan yargı bölgelerinde sunması alışılmadık bir durum değildir. Örneğin:</a:t>
            </a:r>
          </a:p>
          <a:p>
            <a:pPr algn="just"/>
            <a:r>
              <a:rPr lang="tr-TR" noProof="0" dirty="0" smtClean="0"/>
              <a:t>Google'ın 40 ülkede ofisi vardır</a:t>
            </a:r>
          </a:p>
          <a:p>
            <a:pPr algn="just"/>
            <a:r>
              <a:rPr lang="tr-TR" noProof="0" dirty="0" smtClean="0"/>
              <a:t>Facebook'un 35 ülkede ofisi var</a:t>
            </a:r>
          </a:p>
          <a:p>
            <a:pPr algn="just"/>
            <a:r>
              <a:rPr lang="tr-TR" noProof="0" dirty="0" err="1" smtClean="0"/>
              <a:t>Twitter'ın</a:t>
            </a:r>
            <a:r>
              <a:rPr lang="tr-TR" noProof="0" dirty="0" smtClean="0"/>
              <a:t> 19 ülkede ofisi var</a:t>
            </a:r>
          </a:p>
          <a:p>
            <a:pPr algn="just"/>
            <a:endParaRPr lang="tr-TR" noProof="0" dirty="0" smtClean="0"/>
          </a:p>
          <a:p>
            <a:pPr algn="just"/>
            <a:r>
              <a:rPr lang="tr-TR" noProof="0" dirty="0" smtClean="0"/>
              <a:t>Bu, bu platformların faaliyet gösterdiği ülke sayısından çok daha azdır.</a:t>
            </a:r>
          </a:p>
          <a:p>
            <a:pPr algn="just"/>
            <a:endParaRPr lang="tr-TR" noProof="0" dirty="0" smtClean="0"/>
          </a:p>
          <a:p>
            <a:pPr algn="just"/>
            <a:r>
              <a:rPr lang="tr-TR" noProof="0" dirty="0" smtClean="0"/>
              <a:t>Geleneksel hukuk ilkeleri ve uluslararası hukuk normları göz önüne alındığında, birçok ülke için uzun vadeli yargı yetkisini etkili bir şekilde inşa etme konusunda zorluk yaşama eğilimi vardır. Bu slayt, yabancı servis sağlayıcılarla işbirliği için mevcut olan bazı seçenekleri vurgulamaktadır:</a:t>
            </a:r>
          </a:p>
          <a:p>
            <a:pPr marL="800100" lvl="1" indent="-342900" algn="just">
              <a:buFont typeface="Wingdings" pitchFamily="2" charset="2"/>
              <a:buChar char="ü"/>
              <a:defRPr/>
            </a:pPr>
            <a:r>
              <a:rPr lang="tr-TR" sz="1200" noProof="0" dirty="0" smtClean="0"/>
              <a:t>MLA çerçeveleri</a:t>
            </a:r>
          </a:p>
          <a:p>
            <a:pPr marL="800100" lvl="1" indent="-342900" algn="just">
              <a:buFont typeface="Wingdings" pitchFamily="2" charset="2"/>
              <a:buChar char="ü"/>
              <a:defRPr/>
            </a:pPr>
            <a:r>
              <a:rPr lang="tr-TR" sz="1200" noProof="0" dirty="0" smtClean="0"/>
              <a:t>Acil durum ifşa talepleri</a:t>
            </a:r>
          </a:p>
          <a:p>
            <a:pPr marL="800100" lvl="1" indent="-342900" algn="just">
              <a:buFont typeface="Wingdings" pitchFamily="2" charset="2"/>
              <a:buChar char="ü"/>
              <a:defRPr/>
            </a:pPr>
            <a:r>
              <a:rPr lang="tr-TR" sz="1200" noProof="0" dirty="0" smtClean="0"/>
              <a:t>Üretim emirleri</a:t>
            </a:r>
          </a:p>
          <a:p>
            <a:pPr marL="800100" lvl="1" indent="-342900" algn="just">
              <a:buFont typeface="Wingdings" pitchFamily="2" charset="2"/>
              <a:buChar char="ü"/>
              <a:defRPr/>
            </a:pPr>
            <a:r>
              <a:rPr lang="tr-TR" sz="1200" noProof="0" dirty="0" smtClean="0"/>
              <a:t>İzin ile sınır ötesi erişim</a:t>
            </a:r>
          </a:p>
          <a:p>
            <a:pPr marL="800100" lvl="1" indent="-342900" algn="just">
              <a:buFont typeface="Wingdings" pitchFamily="2" charset="2"/>
              <a:buChar char="ü"/>
              <a:defRPr/>
            </a:pPr>
            <a:r>
              <a:rPr lang="tr-TR" sz="1200" noProof="0" dirty="0" smtClean="0"/>
              <a:t>Gönüllü işbirliği </a:t>
            </a:r>
          </a:p>
          <a:p>
            <a:pPr algn="just"/>
            <a:endParaRPr lang="tr-TR" noProof="0" dirty="0" smtClean="0"/>
          </a:p>
          <a:p>
            <a:pPr algn="just"/>
            <a:r>
              <a:rPr lang="tr-TR" noProof="0" dirty="0" smtClean="0"/>
              <a:t>Slaydın sağ tarafı MLA çerçeveleri aracılığıyla işbirliğini tanıtmaktadır. MLA çerçeveleri (genellikle karşılıklı adli yardım anlaşmaları olarak bilinir), yabancı hizmet sağlayıcılardan işbirliği istemek için kullanılabilir. Bu genellikle, talepte bulunan devletin merkezi bir makamının, talep edilen devletin merkezi makamına resmi bir karşılıklı yardım talebinde bulunmasını gerektirir. Talepte bulunulan devletin merkezi makamı daha sonra iç hukuka uygun olarak iç usul yetkilerini kullanacak ve hizmet sağlayıcıdan delilleri alacaktır. Bu bilgiler elde edildiğinde, talep eden devletin merkezi otoritesine iletilecektir.</a:t>
            </a:r>
          </a:p>
          <a:p>
            <a:pPr algn="just"/>
            <a:endParaRPr lang="tr-TR" noProof="0" dirty="0" smtClean="0"/>
          </a:p>
          <a:p>
            <a:pPr algn="just"/>
            <a:r>
              <a:rPr lang="tr-TR" noProof="0" dirty="0" smtClean="0"/>
              <a:t>MLA çerçeveleri, yabancı servis sağlayıcılarını zorlamak için yasal olarak bağlayıcı bir mekanizma olsa da, nispeten yavaş ve kullanışsız olma eğilimindedirler.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xmlns="" val="9949009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noProof="0" dirty="0" smtClean="0"/>
              <a:t>Bu slayt, Google, Facebook ve </a:t>
            </a:r>
            <a:r>
              <a:rPr lang="tr-TR" noProof="0" dirty="0" err="1" smtClean="0"/>
              <a:t>Twitter</a:t>
            </a:r>
            <a:r>
              <a:rPr lang="tr-TR" noProof="0" dirty="0" smtClean="0"/>
              <a:t> gibi kaç küresel hizmet sağlayıcısının, abone bilgilerini ifşa etmek için karşılıklı bir adli yardım anlaşmasına uygun olarak talepte bulunulmasını istediğini göstermektedir.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xmlns="" val="5331301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TR" b="0" noProof="0" dirty="0" smtClean="0"/>
              <a:t>Bu slaytlar, acil durum ifşa taleplerinin yabancı hizmet sağlayıcılarla işbirliği için nasıl kullanılabileceğini açıklamaktadır.</a:t>
            </a:r>
          </a:p>
          <a:p>
            <a:pPr algn="just"/>
            <a:endParaRPr lang="tr-TR" noProof="0" dirty="0" smtClean="0"/>
          </a:p>
          <a:p>
            <a:pPr algn="just"/>
            <a:endParaRPr lang="tr-TR" noProof="0" dirty="0" smtClean="0"/>
          </a:p>
          <a:p>
            <a:pPr algn="just"/>
            <a:r>
              <a:rPr lang="tr-TR" noProof="0" dirty="0" smtClean="0"/>
              <a:t>Önceki slaytta bahsedildiği gibi, karşılıklı adli yardım anlaşmalarından bilgi alma süreci oldukça yavaş olma eğilimindedir ve acil durumlar için uygun olmayabilir. Birçok küresel servis</a:t>
            </a:r>
            <a:r>
              <a:rPr lang="tr-TR" baseline="0" noProof="0" dirty="0" smtClean="0"/>
              <a:t> </a:t>
            </a:r>
            <a:r>
              <a:rPr lang="tr-TR" noProof="0" dirty="0" smtClean="0"/>
              <a:t>sağlayıcı, karşılıklı </a:t>
            </a:r>
            <a:r>
              <a:rPr lang="tr-TR" noProof="0" smtClean="0"/>
              <a:t>bir adli </a:t>
            </a:r>
            <a:r>
              <a:rPr lang="tr-TR" noProof="0" dirty="0" smtClean="0"/>
              <a:t>yardım anlaşması uyarınca talepte bulunulmasa bile acil durumlarda verileri ifşa etmektedir. Bu tür talepler, ölüm veya ciddi bedensel hasarı önlemek için ifşanın gerekli olduğunu göstermelidir - ancak farklı servis sağlayıcıların acil durum ifşası için farklı kriterleri vardır. Bir MLA anlaşması uyarınca yapılan bir ifşa talebinin aksine, acil durum ifşasının yabancı servis sağlayıcıları için yasal olarak bağlayıcı olmadığına dikkat etmek önemlidir.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xmlns="" val="11885830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noProof="0" dirty="0" smtClean="0"/>
              <a:t>Bu slayt, Google için Acil Durum İfşa Talep Formu şablonunu gösterir. Eğitici, bir örnek olarak, acil durum ifşa talebinde bulunurken bir servis sağlayıcıyla ne tür bilgilerin paylaşılması gerektiğini göstermek için katılımcılara gerekli alanların her birini gösterebilir.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xmlns="" val="26955535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noProof="0" dirty="0" smtClean="0"/>
              <a:t>Bu slayt, Google için Acil Durum İfşa Talep Formu şablonunu gösterir. Eğitici, bir örnek olarak, acil durum ifşa talebinde bulunurken bir servis sağlayıcıyla ne tür bilgilerin paylaşılması gerektiğini göstermek için katılımcılara gerekli alanların her birini gösterebilir.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xmlns="" val="9962929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noProof="0" dirty="0" smtClean="0"/>
              <a:t>Bu slayt, Google için Acil Durum İfşa Talep Formu şablonunu gösterir. Eğitici, bir örnek olarak, acil durum ifşa talebinde bulunurken bir servis sağlayıcıyla ne tür bilgilerin paylaşılması gerektiğini göstermek için katılımcılara gerekli alanların her birini gösterebilir.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xmlns="" val="36534129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noProof="0" dirty="0" smtClean="0"/>
              <a:t>Bu slayt, Apple için Acil Durum İfşa Talep Formu şablonunu gösterir. Eğitici, bir örnek olarak, acil durum ifşa talebinde bulunurken bir servis sağlayıcıyla ne tür bilgilerin paylaşılması gerektiğini göstermek için katılımcılara gerekli alanların her birini gösterebilir.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xmlns="" val="26397711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noProof="0" dirty="0" smtClean="0"/>
              <a:t>Bu slayt, Apple için Acil Durum İfşa Talep Formu şablonunu gösterir. Eğitici, bir örnek olarak, acil durum ifşa talebinde bulunurken bir servis sağlayıcıyla ne tür bilgilerin paylaşılması gerektiğini göstermek için katılımcılara gerekli alanların her birini gösterebilir.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xmlns="" val="11146030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noProof="1" smtClean="0"/>
              <a:t>Eğitici, bu slaytları Facebook Acil Durum Talebi portalının nasıl çalıştığını göstermek için kullanmalıdır.</a:t>
            </a:r>
          </a:p>
          <a:p>
            <a:pPr algn="just"/>
            <a:endParaRPr lang="tr-TR" noProof="1" smtClean="0"/>
          </a:p>
          <a:p>
            <a:pPr algn="just"/>
            <a:r>
              <a:rPr lang="tr-TR" noProof="1" smtClean="0"/>
              <a:t>Eğitici, bu portalın yalnızca onaylanmış e-posta adreslerini kullanan kolluk kuvvetleri tarafından kullanılabileceğini açıklamalıdır.</a:t>
            </a:r>
          </a:p>
          <a:p>
            <a:pPr algn="just"/>
            <a:endParaRPr lang="tr-TR" noProof="1" smtClean="0"/>
          </a:p>
          <a:p>
            <a:pPr algn="just"/>
            <a:r>
              <a:rPr lang="tr-TR" noProof="1" smtClean="0"/>
              <a:t>Bu ekran görüntüsünde, kolluk kuvvetleri ilk önce yalnızca birer saatlik süreler için verilen erişim taleplerinde bulunmalıdır.</a:t>
            </a:r>
            <a:endParaRPr lang="tr-TR" noProof="1"/>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xmlns="" val="22278734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TR" sz="1200" noProof="0" dirty="0" smtClean="0"/>
              <a:t>Bu slayt, bu oturumun amaçlarını özetlemektedir. Katılımcıların slaytlardan ne öğrenmeyi beklemeleri gerektiği vurgulanmaktadır. Katılımcılar, hedeflerin yerine getirilip getirilmediğini değerlendirmek için bu slaydın oturumun sonunda tekrar gözden geçirileceği konusunda bilgilendirilebilir.</a:t>
            </a:r>
            <a:endParaRPr lang="tr-TR" noProof="0" dirty="0" smtClean="0"/>
          </a:p>
          <a:p>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dirty="0"/>
          </a:p>
        </p:txBody>
      </p:sp>
    </p:spTree>
    <p:extLst>
      <p:ext uri="{BB962C8B-B14F-4D97-AF65-F5344CB8AC3E}">
        <p14:creationId xmlns:p14="http://schemas.microsoft.com/office/powerpoint/2010/main" xmlns="" val="3994166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noProof="0" dirty="0" smtClean="0"/>
              <a:t>Kolluk kuvvetleri </a:t>
            </a:r>
            <a:r>
              <a:rPr lang="tr-TR" noProof="0" dirty="0" err="1" smtClean="0"/>
              <a:t>portala</a:t>
            </a:r>
            <a:r>
              <a:rPr lang="tr-TR" noProof="0" dirty="0" smtClean="0"/>
              <a:t> erişim izni aldığında, "Kayıt İsteği Oluştur" bölümünü seçmeli ve ardından formu doldurmalı, yasal süreç hakkında bilgi sağlamalı (örneğin Mahkeme kararı vb.), davanın niteliğini seçmeli, söz konusu Facebook veya </a:t>
            </a:r>
            <a:r>
              <a:rPr lang="tr-TR" noProof="0" dirty="0" err="1" smtClean="0"/>
              <a:t>Instagram</a:t>
            </a:r>
            <a:r>
              <a:rPr lang="tr-TR" noProof="0" dirty="0" smtClean="0"/>
              <a:t> hesabını ve hesabın belirlendiği tarihi belirlemeli ve kayıtların talep edildiği bir süre belirtmeli ve en önemlisi ek bilgiler sağlamalıdır.</a:t>
            </a:r>
          </a:p>
          <a:p>
            <a:pPr algn="just"/>
            <a:endParaRPr lang="tr-TR" noProof="0" dirty="0" smtClean="0"/>
          </a:p>
          <a:p>
            <a:pPr algn="just"/>
            <a:r>
              <a:rPr lang="tr-TR" noProof="0" dirty="0" smtClean="0"/>
              <a:t>(form sonraki slaytta devam ediyor)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xmlns="" val="20766044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noProof="0" dirty="0" smtClean="0"/>
              <a:t>Bu slayt, acil durum talebinde bulunurken kullanılabilecek seçenekleri gösterir. Eğitici, acil durum taleplerinin kapsamının sınırlı olduğunu ve ekranda listelenenler gibi durumları kapsayacağını açıklamalıdır.</a:t>
            </a:r>
          </a:p>
          <a:p>
            <a:endParaRPr lang="tr-TR" noProof="0" dirty="0" smtClean="0"/>
          </a:p>
          <a:p>
            <a:r>
              <a:rPr lang="tr-TR" noProof="0" dirty="0" smtClean="0"/>
              <a:t>(form sonraki slaytta devam ediyor)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xmlns="" val="33716200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smtClean="0"/>
              <a:t>Kolluk kuvvetinin, slaytta listelenenler gibi destekleyici materyalleri içerebilecek ilgili belgeleri eklemesi istenecektir.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xmlns="" val="22572213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TR" noProof="0" dirty="0" smtClean="0"/>
              <a:t>Cevap: Yanlış.</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TR" noProof="0" dirty="0" smtClean="0"/>
          </a:p>
          <a:p>
            <a:pPr marL="0" marR="0" lvl="0" indent="0" algn="just" defTabSz="457200" rtl="0" eaLnBrk="0" fontAlgn="base" latinLnBrk="0" hangingPunct="0">
              <a:lnSpc>
                <a:spcPct val="100000"/>
              </a:lnSpc>
              <a:spcBef>
                <a:spcPct val="30000"/>
              </a:spcBef>
              <a:spcAft>
                <a:spcPct val="0"/>
              </a:spcAft>
              <a:buClrTx/>
              <a:buSzTx/>
              <a:buFontTx/>
              <a:buNone/>
              <a:tabLst/>
              <a:defRPr/>
            </a:pPr>
            <a:r>
              <a:rPr lang="tr-TR" noProof="0" dirty="0" smtClean="0"/>
              <a:t>Pek çok küresel servis sağlayıcı, yerleşik oldukları ülke acil durum ifşa talebinde bulunan ülke ile bir MLA anlaşmasına sahip olmasa bile, acil durum ifşa talebi uyarınca verileri ifşa eder.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xmlns="" val="21505902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normAutofit lnSpcReduction="10000"/>
          </a:bodyPr>
          <a:lstStyle/>
          <a:p>
            <a:pPr algn="just"/>
            <a:r>
              <a:rPr lang="tr-TR" b="0" noProof="0" dirty="0" smtClean="0"/>
              <a:t>Bu slaytlar, üretim emirlerinin yabancı hizmet sağlayıcılardan işbirliği sağlamak için nasıl kullanılabileceğini açıklıyor.</a:t>
            </a:r>
          </a:p>
          <a:p>
            <a:pPr algn="just"/>
            <a:endParaRPr lang="tr-TR" b="0" noProof="0" dirty="0" smtClean="0"/>
          </a:p>
          <a:p>
            <a:pPr algn="just"/>
            <a:r>
              <a:rPr lang="tr-TR" b="0" noProof="0" dirty="0" smtClean="0"/>
              <a:t>Sol tarafta, bu slayt, Budapeşte Sözleşmesi'nin 18. Maddesinin metnini (“bölgede hizmetlerini sunan”) vurgulanmış olarak göstermektedir.</a:t>
            </a:r>
          </a:p>
          <a:p>
            <a:pPr algn="just"/>
            <a:endParaRPr lang="tr-TR" b="0" noProof="0" dirty="0" smtClean="0"/>
          </a:p>
          <a:p>
            <a:pPr algn="just"/>
            <a:r>
              <a:rPr lang="tr-TR" b="0" noProof="0" dirty="0" smtClean="0"/>
              <a:t>Sağ tarafta, bu slayt vurgulanan öğenin bir açıklamasını sunmaktadır.</a:t>
            </a:r>
          </a:p>
          <a:p>
            <a:pPr algn="just"/>
            <a:endParaRPr lang="tr-TR" b="0" noProof="0" dirty="0" smtClean="0"/>
          </a:p>
          <a:p>
            <a:pPr algn="just"/>
            <a:r>
              <a:rPr lang="tr-TR" b="0" noProof="0" dirty="0" smtClean="0"/>
              <a:t>Madde 18,1, b'nin kapsamı, Madde 18,1, a'ya göre, yalnızca servis sağlayıcılara uygulanması anlamında daha sınırlıdır; ve bu nedenle servis sağlayıcı tanımına girmeyen hiçbir gerçek veya tüzel kişi için geçerli değildir.</a:t>
            </a:r>
          </a:p>
          <a:p>
            <a:pPr algn="just"/>
            <a:endParaRPr lang="tr-TR" b="0" noProof="0" dirty="0" smtClean="0"/>
          </a:p>
          <a:p>
            <a:pPr algn="just"/>
            <a:r>
              <a:rPr lang="tr-TR" b="0" noProof="0" dirty="0" smtClean="0"/>
              <a:t>Bununla birlikte, servis sağlayıcının fiziksel konumu açısından sınırlı değildir ve servis sağlayıcı Tarafın topraklarında hizmet sunduğu sürece geçerlidir.</a:t>
            </a:r>
          </a:p>
          <a:p>
            <a:pPr algn="just"/>
            <a:endParaRPr lang="tr-TR" b="0" noProof="0" dirty="0" smtClean="0"/>
          </a:p>
          <a:p>
            <a:pPr algn="just"/>
            <a:r>
              <a:rPr lang="tr-TR" b="0" noProof="0" dirty="0" smtClean="0"/>
              <a:t>Slayt, bir servis sağlayıcının belirli bir bölgede hizmet sunup sunmadığını değerlendirirken dikkate alınması gereken bazı belirleyici faktörleri listelemektedir.</a:t>
            </a:r>
          </a:p>
          <a:p>
            <a:pPr algn="just"/>
            <a:endParaRPr lang="tr-TR" b="0" noProof="0" dirty="0" smtClean="0"/>
          </a:p>
          <a:p>
            <a:pPr algn="just"/>
            <a:r>
              <a:rPr lang="tr-TR" b="0" noProof="0" dirty="0" smtClean="0"/>
              <a:t>Eğitici daha sonra 18. Madde ile ilgili Kılavuz Nota başvurabilir (bir sonraki </a:t>
            </a:r>
            <a:r>
              <a:rPr lang="tr-TR" b="0" noProof="0" dirty="0" err="1" smtClean="0"/>
              <a:t>slayta</a:t>
            </a:r>
            <a:r>
              <a:rPr lang="tr-TR" b="0" noProof="0" dirty="0" smtClean="0"/>
              <a:t> bakın)</a:t>
            </a:r>
            <a:endParaRPr lang="tr-TR" noProof="0" dirty="0" smtClean="0"/>
          </a:p>
          <a:p>
            <a:pPr algn="just"/>
            <a:endParaRPr lang="tr-TR" noProof="0" dirty="0" smtClean="0"/>
          </a:p>
          <a:p>
            <a:endParaRPr lang="tr-TR" dirty="0"/>
          </a:p>
        </p:txBody>
      </p:sp>
      <p:sp>
        <p:nvSpPr>
          <p:cNvPr id="4" name="Slayt Numarası Yer Tutucusu 3"/>
          <p:cNvSpPr>
            <a:spLocks noGrp="1"/>
          </p:cNvSpPr>
          <p:nvPr>
            <p:ph type="sldNum" sz="quarter" idx="10"/>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xmlns="" val="16860986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TR" b="0" noProof="0" dirty="0" smtClean="0"/>
              <a:t>Bu slayt, belirli bir ülkede yasal varlığı olmayan servis sağlayıcılardan abone bilgilerinin üretilmesi için Madde 18.1.b kapsamındaki yetkinin nasıl kullanılabileceğini açıklayan Madde 18'e ilişkin Kılavuz Notunun ekran görüntüsünü göstermektedir.</a:t>
            </a:r>
            <a:endParaRPr lang="tr-TR" noProof="0" dirty="0" smtClean="0"/>
          </a:p>
          <a:p>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xmlns="" val="26947813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noProof="0" dirty="0" smtClean="0"/>
              <a:t>Bu slayt, Madde 18.1.b'nin abone bilgileri için üretim emirleri düzenleyerek yabancı servis sağlayıcılardan doğrudan işbirliği aramaya nasıl izin verdiğini göstermektedir.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xmlns="" val="29526316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TR" noProof="0" dirty="0" smtClean="0"/>
              <a:t>Doğru cevap b) Yabancı bir servis sağlayıcıdan gelen trafik verileridir.</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TR" noProof="0" dirty="0" smtClean="0"/>
          </a:p>
          <a:p>
            <a:pPr marL="0" marR="0" lvl="0" indent="0" algn="just" defTabSz="457200" rtl="0" eaLnBrk="0" fontAlgn="base" latinLnBrk="0" hangingPunct="0">
              <a:lnSpc>
                <a:spcPct val="100000"/>
              </a:lnSpc>
              <a:spcBef>
                <a:spcPct val="30000"/>
              </a:spcBef>
              <a:spcAft>
                <a:spcPct val="0"/>
              </a:spcAft>
              <a:buClrTx/>
              <a:buSzTx/>
              <a:buFontTx/>
              <a:buNone/>
              <a:tabLst/>
              <a:defRPr/>
            </a:pPr>
            <a:r>
              <a:rPr lang="tr-TR" noProof="0" dirty="0" smtClean="0"/>
              <a:t>Bunun nedeni, Madde 18.1.b'nin kapsamının yalnızca abone bilgileriyle ilgili olması ve yabancı bir servis sağlayıcıdan trafik verilerinin üretilmesinin istenmesine imkan</a:t>
            </a:r>
            <a:r>
              <a:rPr lang="tr-TR" baseline="0" noProof="0" dirty="0" smtClean="0"/>
              <a:t> vermemesidir</a:t>
            </a:r>
            <a:r>
              <a:rPr lang="tr-TR" noProof="0" dirty="0" smtClean="0"/>
              <a:t>.</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TR" noProof="0" dirty="0" smtClean="0"/>
          </a:p>
          <a:p>
            <a:pPr marL="0" marR="0" lvl="0" indent="0" algn="just" defTabSz="457200" rtl="0" eaLnBrk="0" fontAlgn="base" latinLnBrk="0" hangingPunct="0">
              <a:lnSpc>
                <a:spcPct val="100000"/>
              </a:lnSpc>
              <a:spcBef>
                <a:spcPct val="30000"/>
              </a:spcBef>
              <a:spcAft>
                <a:spcPct val="0"/>
              </a:spcAft>
              <a:buClrTx/>
              <a:buSzTx/>
              <a:buFontTx/>
              <a:buNone/>
              <a:tabLst/>
              <a:defRPr/>
            </a:pPr>
            <a:r>
              <a:rPr lang="tr-TR" noProof="0" dirty="0" smtClean="0"/>
              <a:t>Kalan seçenekler Madde 181.a ve 18.1.b. kapsamındadır. </a:t>
            </a:r>
            <a:endParaRPr lang="tr-TR" b="0"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xmlns="" val="1241466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b="0" noProof="0" dirty="0" smtClean="0"/>
              <a:t>Bu slaytlar, sınır ötesi erişim hükümlerinin yabancı hizmet sağlayıcılarla işbirliği sağlamak için nasıl kullanılabileceğini açıklamaktadır.</a:t>
            </a:r>
          </a:p>
          <a:p>
            <a:endParaRPr lang="tr-TR" b="0" noProof="0" dirty="0" smtClean="0"/>
          </a:p>
          <a:p>
            <a:r>
              <a:rPr lang="tr-TR" b="0" noProof="0" dirty="0" smtClean="0"/>
              <a:t>Sol tarafta, bu slayt, Budapeşte Sözleşmesi'nin 32. Maddesinin metnini (“başka bir tarafın izni olmaksızın”) vurgulanmış olarak göstermektedir.</a:t>
            </a:r>
          </a:p>
          <a:p>
            <a:endParaRPr lang="tr-TR" b="0" noProof="0" dirty="0" smtClean="0"/>
          </a:p>
          <a:p>
            <a:r>
              <a:rPr lang="tr-TR" b="0" noProof="0" dirty="0" smtClean="0"/>
              <a:t>Sağ tarafta, bu slayt vurgulanan öğenin bir açıklamasını sunmaktadır.</a:t>
            </a:r>
          </a:p>
          <a:p>
            <a:endParaRPr lang="tr-TR" b="0" noProof="0" dirty="0" smtClean="0"/>
          </a:p>
          <a:p>
            <a:r>
              <a:rPr lang="tr-TR" b="0" noProof="0" dirty="0" smtClean="0"/>
              <a:t>Eğitici, Budapeşte Sözleşmesinin uluslararası işbirliği hükümlerinin çoğunun başka bir devletin iznini gerektirmesine rağmen, 32. Maddenin bu durumdan farklı olduğunu ve bu tür delillerin bulunduğu devletin yetki vermediği durumlarda bile başka bir yargı bölgesinden elektronik delil elde etmek için kullanılabileceğini vurgulamalıdır.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xmlns="" val="23050582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TR" b="0" noProof="0" dirty="0" smtClean="0"/>
              <a:t>Bu slayt, ülkelerin birçok hizmet sağlayıcısına nasıl gönüllü açıklama taleplerinde bulunabileceğini açıklamaktadır. Bunlar yabancı hizmet sağlayıcıları için yasal olarak bağlayıcı değildir. Slayt, verileri gönüllü olarak ifşa etmek için yabancı hizmet sağlayıcıların arayabileceği bazı koşulları ana hatlarıyla açıklamaktadır. </a:t>
            </a:r>
          </a:p>
          <a:p>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xmlns="" val="4195247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TR" noProof="0" dirty="0" smtClean="0"/>
              <a:t>Birinci Bölüm, oturum boyunca kullanılacak olan “servis sağlayıcısı”, “trafik verileri”, “abone bilgileri” ve “içerik verileri” gibi anahtar terimlerin anlamını gözden geçirecektir.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dirty="0"/>
          </a:p>
        </p:txBody>
      </p:sp>
    </p:spTree>
    <p:extLst>
      <p:ext uri="{BB962C8B-B14F-4D97-AF65-F5344CB8AC3E}">
        <p14:creationId xmlns:p14="http://schemas.microsoft.com/office/powerpoint/2010/main" xmlns="" val="6052394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noProof="0" dirty="0" smtClean="0"/>
              <a:t>Bu slayt, iki servis sağlayıcının, gönüllü olarak ABD dışından gelen geçerli yasal taleplere yanıt olarak verileri ifşa edebileceklerini gösteren politikalarının ekran görüntülerini göstermektedir.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xmlns="" val="41457369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TR" noProof="0" dirty="0" smtClean="0"/>
              <a:t>Cevap: </a:t>
            </a:r>
            <a:r>
              <a:rPr lang="tr-TR" b="1" noProof="0" dirty="0" smtClean="0"/>
              <a:t>Doğru</a:t>
            </a:r>
            <a:r>
              <a:rPr lang="tr-TR" noProof="0" dirty="0" smtClean="0"/>
              <a:t>.</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TR" noProof="0" dirty="0" smtClean="0"/>
          </a:p>
          <a:p>
            <a:pPr marL="0" marR="0" lvl="0" indent="0" algn="just" defTabSz="457200" rtl="0" eaLnBrk="0" fontAlgn="base" latinLnBrk="0" hangingPunct="0">
              <a:lnSpc>
                <a:spcPct val="100000"/>
              </a:lnSpc>
              <a:spcBef>
                <a:spcPct val="30000"/>
              </a:spcBef>
              <a:spcAft>
                <a:spcPct val="0"/>
              </a:spcAft>
              <a:buClrTx/>
              <a:buSzTx/>
              <a:buFontTx/>
              <a:buNone/>
              <a:tabLst/>
              <a:defRPr/>
            </a:pPr>
            <a:r>
              <a:rPr lang="tr-TR" noProof="0" dirty="0" smtClean="0"/>
              <a:t>Şeffaflık raporları kapsamındaki çalışmalarının ortaya koyduğu üzere, küresel servis sağlayıcıların, Budapeşte Sözleşmesine taraf olan ülkelere gönüllü olarak verileri ifşa etme olasılıkları daha yüksektir. Bunun nedeni, Budapeşte Sözleşmesine taraf olan ülkelerin uyumlaştırılmış mevzuatlara ve uygun koşullara ve güvencelere sahip olmaları olabilir; bunlar, hizmet sağlayıcıların gönüllü olarak işbirliği yapıp yapmamaya karar verirken dikkate aldıkları önemli unsurlardır.</a:t>
            </a:r>
            <a:r>
              <a:rPr lang="tr-TR" sz="1200" b="0" noProof="0" dirty="0" smtClean="0">
                <a:solidFill>
                  <a:srgbClr val="FF0000"/>
                </a:solidFill>
              </a:rPr>
              <a:t> </a:t>
            </a:r>
            <a:endParaRPr lang="tr-TR" b="0" noProof="0" dirty="0" smtClean="0"/>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xmlns="" val="11592276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TR" noProof="0" dirty="0" smtClean="0"/>
              <a:t>Cevap: </a:t>
            </a:r>
            <a:r>
              <a:rPr lang="tr-TR" b="1" noProof="0" dirty="0" smtClean="0"/>
              <a:t>Doğru</a:t>
            </a:r>
            <a:r>
              <a:rPr lang="tr-TR" noProof="0" dirty="0" smtClean="0"/>
              <a:t>.</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TR" noProof="0" dirty="0" smtClean="0"/>
          </a:p>
          <a:p>
            <a:pPr marL="0" marR="0" lvl="0" indent="0" algn="just" defTabSz="457200" rtl="0" eaLnBrk="0" fontAlgn="base" latinLnBrk="0" hangingPunct="0">
              <a:lnSpc>
                <a:spcPct val="100000"/>
              </a:lnSpc>
              <a:spcBef>
                <a:spcPct val="30000"/>
              </a:spcBef>
              <a:spcAft>
                <a:spcPct val="0"/>
              </a:spcAft>
              <a:buClrTx/>
              <a:buSzTx/>
              <a:buFontTx/>
              <a:buNone/>
              <a:tabLst/>
              <a:defRPr/>
            </a:pPr>
            <a:r>
              <a:rPr lang="tr-TR" noProof="0" dirty="0" smtClean="0"/>
              <a:t>Şeffaflık raporları kapsamındaki çalışmalarının ortaya koyduğu üzere, küresel servis sağlayıcıların, Budapeşte Sözleşmesine taraf olan ülkelere gönüllü olarak verileri ifşa etme olasılıkları daha yüksektir. Bunun nedeni, Budapeşte Sözleşmesine taraf olan ülkelerin uyumlaştırılmış mevzuatlara ve uygun koşullara ve güvencelere sahip olmaları olabilir; bunlar, hizmet sağlayıcıların gönüllü olarak işbirliği yapıp yapmamaya karar verirken dikkate aldıkları önemli unsurlardır.</a:t>
            </a:r>
            <a:r>
              <a:rPr lang="tr-TR" sz="1200" b="0" noProof="0" dirty="0" smtClean="0">
                <a:solidFill>
                  <a:srgbClr val="FF0000"/>
                </a:solidFill>
              </a:rPr>
              <a:t> </a:t>
            </a:r>
            <a:endParaRPr lang="tr-TR" b="0" noProof="0" dirty="0" smtClean="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xmlns="" val="21230346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TR" noProof="0" dirty="0" smtClean="0"/>
              <a:t>Üçüncü bölüm, içerik kaldırmayla ilgili olarak yabancı servis sağlayıcılarla işbirliğine kısa bir genel bakış sağlamaktadır.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xmlns="" val="3313662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noProof="0" dirty="0" smtClean="0"/>
              <a:t>Bu slayt, yabancı servis sağlayıcıların verilerin kaldırılmasıyla ilgili olarak hangi temelde işbirliği yaptıkları hakkında bazı temel bilgiler sağlamaktadır.</a:t>
            </a:r>
          </a:p>
          <a:p>
            <a:pPr algn="just"/>
            <a:r>
              <a:rPr lang="tr-TR" noProof="0" dirty="0" smtClean="0"/>
              <a:t>Slaydın sağ tarafında, birçok küresel servis sağlayıcı tarafından yasaklanmış yaygın içerik kategorileri listelenmektedir.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xmlns="" val="137626339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noProof="0" dirty="0" smtClean="0"/>
              <a:t>Slaydın sol tarafı, içeriğin yabancı servis sağlayıcıları tarafından kaldırılmasıyla ilgili olarak karşılaşılan bazı zorlukları ana hatlarıyla belirtirken, sağdaki slayt, yabancı hizmet sağlayıcılarla uğraşırken işe yarama eğiliminde olan yaklaşımları ve işe yaramayan yaklaşımları açıklamaktadır.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xmlns="" val="11167388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xmlns="" val="6667838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TR" sz="1200" noProof="0" dirty="0" smtClean="0"/>
              <a:t>Bu slayt, oturum hedeflerini tekrar etmektedir. Eğitici, konuların bu modülde ele alındığını teyit etmek için bu hedeflerin üzerinden tekrar geçebilir.</a:t>
            </a:r>
            <a:endParaRPr lang="tr-TR" sz="1200"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a:p>
        </p:txBody>
      </p:sp>
    </p:spTree>
    <p:extLst>
      <p:ext uri="{BB962C8B-B14F-4D97-AF65-F5344CB8AC3E}">
        <p14:creationId xmlns:p14="http://schemas.microsoft.com/office/powerpoint/2010/main" xmlns="" val="5578958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noProof="0" dirty="0" smtClean="0"/>
              <a:t>Sol tarafta bu slayt, “servis sağlayıcının” tanımı olarak Budapeşte Sözleşmesi'nin 1.c Maddesinin metnini göstermektedir.</a:t>
            </a:r>
          </a:p>
          <a:p>
            <a:pPr algn="just"/>
            <a:endParaRPr lang="tr-TR" noProof="0" dirty="0" smtClean="0"/>
          </a:p>
          <a:p>
            <a:pPr algn="just"/>
            <a:r>
              <a:rPr lang="tr-TR" noProof="0" dirty="0" smtClean="0"/>
              <a:t>Sağ tarafta ise bu slayt, tanımın bir açıklamasını sunmaktadır.</a:t>
            </a:r>
          </a:p>
          <a:p>
            <a:pPr algn="just"/>
            <a:endParaRPr lang="tr-TR" noProof="0" dirty="0" smtClean="0"/>
          </a:p>
          <a:p>
            <a:pPr algn="just"/>
            <a:r>
              <a:rPr lang="tr-TR" noProof="0" dirty="0" smtClean="0"/>
              <a:t>Budapeşte Sözleşmesinde tanımlandığı şekliyle servis sağlayıcı terimi, bilgisayar sistemlerindeki verilerin iletilmesi veya işlenmesi ile ilgili özel bir rol oynayan geniş bir kişi kategorisini kapsamaktadır. Hem özel hem de kamu kuruluşlarını içermekte ve kapalı bir gruba veya halka servis sunumunu ve ayrıca ücretsiz veya ücretli hizmetleri kapsamaktadır.</a:t>
            </a:r>
            <a:endParaRPr lang="tr-TR" altLang="sr-Latn-RS" noProof="0" dirty="0" smtClean="0"/>
          </a:p>
          <a:p>
            <a:pPr algn="just"/>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dirty="0"/>
          </a:p>
        </p:txBody>
      </p:sp>
    </p:spTree>
    <p:extLst>
      <p:ext uri="{BB962C8B-B14F-4D97-AF65-F5344CB8AC3E}">
        <p14:creationId xmlns:p14="http://schemas.microsoft.com/office/powerpoint/2010/main" xmlns="" val="2144062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smtClean="0"/>
              <a:t>Bu slaytta sol tarafta, “trafik verisi” teriminin tanımının verildiği Budapeşte Sözleşmesi Madde 1.d'nin metni gösterilmektedir.</a:t>
            </a:r>
          </a:p>
          <a:p>
            <a:endParaRPr lang="tr"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smtClean="0"/>
              <a:t>Slaytta sağ tarafta, tanımın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smtClean="0"/>
          </a:p>
          <a:p>
            <a:pPr algn="l" rtl="0"/>
            <a:r>
              <a:rPr lang="tr" sz="1200" b="0" i="0" u="none" kern="1200" baseline="0" dirty="0" smtClean="0">
                <a:solidFill>
                  <a:schemeClr val="tx1"/>
                </a:solidFill>
                <a:latin typeface="+mn-lt"/>
                <a:ea typeface="MS PGothic" pitchFamily="34" charset="-128"/>
                <a:cs typeface="ＭＳ Ｐゴシック" charset="0"/>
              </a:rPr>
              <a:t>Budapeşte Sözleşmesinde tanımlandığı şekilde trafik verisi, belirli bir yasal rejime tabi olan bir bilgisayar verisi kategorisidir. Bu veriler, bir iletişimi kaynağından hedefine yönlendirmek için iletişim zincirindeki bilgisayarlar tarafından oluşturulur. Bu nedenle iletişimin kendisi için yardımcı niteliktedir. </a:t>
            </a:r>
            <a:r>
              <a:rPr lang="tr" sz="1200" b="0" i="0" u="none" kern="1200" baseline="0" smtClean="0">
                <a:solidFill>
                  <a:schemeClr val="tx1"/>
                </a:solidFill>
                <a:latin typeface="+mn-lt"/>
                <a:ea typeface="MS PGothic" pitchFamily="34" charset="-128"/>
                <a:cs typeface="ＭＳ Ｐゴシック" charset="0"/>
              </a:rPr>
              <a:t>Slaytta, trafik verilerinin bazı temel özellikleri açıklanmaktadır. </a:t>
            </a:r>
            <a:endParaRPr lang="tr"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dirty="0"/>
          </a:p>
        </p:txBody>
      </p:sp>
    </p:spTree>
    <p:extLst>
      <p:ext uri="{BB962C8B-B14F-4D97-AF65-F5344CB8AC3E}">
        <p14:creationId xmlns:p14="http://schemas.microsoft.com/office/powerpoint/2010/main" xmlns="" val="7729082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smtClean="0"/>
              <a:t>Sol tarafta bu slayt, “abone bilgilerinin” tanımı olarak Budapeşte Sözleşmesi'nin 18.3. Maddesinin metnini göstermektedir.</a:t>
            </a:r>
          </a:p>
          <a:p>
            <a:endParaRPr lang="tr-TR" noProof="0" dirty="0" smtClean="0"/>
          </a:p>
          <a:p>
            <a:r>
              <a:rPr lang="tr-TR" noProof="0" dirty="0" smtClean="0"/>
              <a:t>Sağ tarafta, bu slayt, tanımın bir açıklamasını sunmaktadır.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TR" noProof="0"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tr-TR" baseline="0" noProof="0" dirty="0" smtClean="0"/>
              <a:t>Abone bilgilerinin bilgisayar verileri biçiminde olması gerekmeyebileceğini ve bu nedenle servis sağlayıcılar tarafından aboneleriyle ilgili olarak tutulan fiziksel kayıtları içerebileceğini belirtmek önemlidir. Abone bilgileri temelde bir abone ile ilgili olan ve bir abonenin kimliğinin belirlenmesine yardımcı olabilecek bilgilerdir, ancak iletişim içeriği veya trafik verilerini içermezler.</a:t>
            </a:r>
            <a:endParaRPr lang="tr-TR" noProof="0" dirty="0" smtClean="0"/>
          </a:p>
          <a:p>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dirty="0"/>
          </a:p>
        </p:txBody>
      </p:sp>
    </p:spTree>
    <p:extLst>
      <p:ext uri="{BB962C8B-B14F-4D97-AF65-F5344CB8AC3E}">
        <p14:creationId xmlns:p14="http://schemas.microsoft.com/office/powerpoint/2010/main" xmlns="" val="31710566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TR" noProof="0" dirty="0" smtClean="0"/>
              <a:t>Cevap: b) Kullanıcının e-postaları ve (d) Kullanıcının telefon rehberidir. </a:t>
            </a:r>
          </a:p>
          <a:p>
            <a:pPr marL="0" marR="0" lvl="0" indent="0" algn="l" defTabSz="457200" rtl="0" eaLnBrk="0" fontAlgn="base" latinLnBrk="0" hangingPunct="0">
              <a:lnSpc>
                <a:spcPct val="100000"/>
              </a:lnSpc>
              <a:spcBef>
                <a:spcPct val="30000"/>
              </a:spcBef>
              <a:spcAft>
                <a:spcPct val="0"/>
              </a:spcAft>
              <a:buClrTx/>
              <a:buSzTx/>
              <a:buFontTx/>
              <a:buNone/>
              <a:tabLst/>
              <a:defRPr/>
            </a:pPr>
            <a:r>
              <a:rPr lang="tr-TR" noProof="0" dirty="0" smtClean="0"/>
              <a:t>Bunlar, "abone bilgisi" tanımının dışında tutulan içerik verileri olarak kabul edilecektir.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dirty="0"/>
          </a:p>
        </p:txBody>
      </p:sp>
    </p:spTree>
    <p:extLst>
      <p:ext uri="{BB962C8B-B14F-4D97-AF65-F5344CB8AC3E}">
        <p14:creationId xmlns:p14="http://schemas.microsoft.com/office/powerpoint/2010/main" xmlns="" val="11044848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TR" noProof="0" dirty="0" smtClean="0"/>
              <a:t>Cevap: b) Kullanıcının e-postaları ve (d) Kullanıcının telefon rehberidir. </a:t>
            </a:r>
          </a:p>
          <a:p>
            <a:pPr marL="0" marR="0" lvl="0" indent="0" algn="l" defTabSz="457200" rtl="0" eaLnBrk="0" fontAlgn="base" latinLnBrk="0" hangingPunct="0">
              <a:lnSpc>
                <a:spcPct val="100000"/>
              </a:lnSpc>
              <a:spcBef>
                <a:spcPct val="30000"/>
              </a:spcBef>
              <a:spcAft>
                <a:spcPct val="0"/>
              </a:spcAft>
              <a:buClrTx/>
              <a:buSzTx/>
              <a:buFontTx/>
              <a:buNone/>
              <a:tabLst/>
              <a:defRPr/>
            </a:pPr>
            <a:r>
              <a:rPr lang="tr-TR" noProof="0" dirty="0" smtClean="0"/>
              <a:t>Bunlar, "abone bilgisi" tanımının dışında tutulan içerik verileri olarak kabul edilecektir.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dirty="0"/>
          </a:p>
        </p:txBody>
      </p:sp>
    </p:spTree>
    <p:extLst>
      <p:ext uri="{BB962C8B-B14F-4D97-AF65-F5344CB8AC3E}">
        <p14:creationId xmlns:p14="http://schemas.microsoft.com/office/powerpoint/2010/main" xmlns="" val="23939028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smtClean="0"/>
              <a:t>Sol tarafta, açıklayıcı rapordaki "içerik verileri" tanımı verilmektedir ("İçerik Verisi" terimi Budapeşte Sözleşmesinde tanımlanmadığı için).</a:t>
            </a:r>
          </a:p>
          <a:p>
            <a:endParaRPr lang="tr-TR" noProof="0" dirty="0" smtClean="0"/>
          </a:p>
          <a:p>
            <a:r>
              <a:rPr lang="tr-TR" noProof="0" dirty="0" smtClean="0"/>
              <a:t>Sağ tarafta, bu tanımın bir açıklaması verilmektedir.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dirty="0"/>
          </a:p>
        </p:txBody>
      </p:sp>
    </p:spTree>
    <p:extLst>
      <p:ext uri="{BB962C8B-B14F-4D97-AF65-F5344CB8AC3E}">
        <p14:creationId xmlns:p14="http://schemas.microsoft.com/office/powerpoint/2010/main" xmlns="" val="1702108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pPr>
                <a:defRPr/>
              </a:pPr>
              <a:t>12.04.2021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xmlns=""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pPr>
                <a:defRPr/>
              </a:pPr>
              <a:t>12.04.2021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xmlns=""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pPr>
                <a:defRPr/>
              </a:pPr>
              <a:t>12.04.2021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xmlns=""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pPr>
                <a:defRPr/>
              </a:pPr>
              <a:t>12.04.2021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xmlns=""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pPr>
                <a:defRPr/>
              </a:pPr>
              <a:t>12.04.2021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xmlns=""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pPr>
                <a:defRPr/>
              </a:pPr>
              <a:t>12.04.2021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xmlns=""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pPr>
                <a:defRPr/>
              </a:pPr>
              <a:t>12.04.2021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xmlns=""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pPr>
                <a:defRPr/>
              </a:pPr>
              <a:t>12.04.2021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xmlns=""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pPr>
                <a:defRPr/>
              </a:pPr>
              <a:t>12.04.2021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xmlns=""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pPr>
                <a:defRPr/>
              </a:pPr>
              <a:t>12.04.2021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xmlns=""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pPr>
                <a:defRPr/>
              </a:pPr>
              <a:t>12.04.2021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xmlns=""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pPr>
                <a:defRPr/>
              </a:pPr>
              <a:t>12.04.2021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png"/><Relationship Id="rId7" Type="http://schemas.openxmlformats.org/officeDocument/2006/relationships/diagramColors" Target="../diagrams/colors3.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 Id="rId9" Type="http://schemas.openxmlformats.org/officeDocument/2006/relationships/image" Target="../media/image3.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png"/><Relationship Id="rId7" Type="http://schemas.openxmlformats.org/officeDocument/2006/relationships/diagramColors" Target="../diagrams/colors5.xml"/><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 Id="rId9" Type="http://schemas.openxmlformats.org/officeDocument/2006/relationships/image" Target="../media/image3.jpeg"/></Relationships>
</file>

<file path=ppt/slides/_rels/slide33.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1.png"/><Relationship Id="rId7" Type="http://schemas.openxmlformats.org/officeDocument/2006/relationships/diagramColors" Target="../diagrams/colors6.xml"/><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 Id="rId9" Type="http://schemas.openxmlformats.org/officeDocument/2006/relationships/image" Target="../media/image3.jpeg"/></Relationships>
</file>

<file path=ppt/slides/_rels/slide3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jpeg"/><Relationship Id="rId7" Type="http://schemas.openxmlformats.org/officeDocument/2006/relationships/diagramQuickStyle" Target="../diagrams/quickStyle1.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jpeg"/><Relationship Id="rId7" Type="http://schemas.openxmlformats.org/officeDocument/2006/relationships/diagramQuickStyle" Target="../diagrams/quickStyle2.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3170099"/>
          </a:xfrm>
          <a:prstGeom prst="rect">
            <a:avLst/>
          </a:prstGeom>
          <a:ln>
            <a:noFill/>
          </a:ln>
        </p:spPr>
        <p:txBody>
          <a:bodyPr wrap="square">
            <a:spAutoFit/>
          </a:bodyPr>
          <a:lstStyle/>
          <a:p>
            <a:pPr algn="ctr"/>
            <a:r>
              <a:rPr lang="tr-TR" sz="3600" b="1" i="1" dirty="0">
                <a:solidFill>
                  <a:schemeClr val="tx2"/>
                </a:solidFill>
              </a:rPr>
              <a:t>Adli Personel için Uluslararası İşbirliğine İlişkin Uzmanlık </a:t>
            </a:r>
            <a:r>
              <a:rPr lang="tr-TR" sz="3600" b="1" i="1" dirty="0" smtClean="0">
                <a:solidFill>
                  <a:schemeClr val="tx2"/>
                </a:solidFill>
              </a:rPr>
              <a:t>Eğitimi</a:t>
            </a:r>
            <a:endParaRPr lang="tr-TR" b="1" dirty="0" smtClean="0"/>
          </a:p>
          <a:p>
            <a:pPr marL="0" indent="0" algn="ctr">
              <a:buFont typeface="Arial" charset="0"/>
              <a:buNone/>
              <a:defRPr/>
            </a:pPr>
            <a:r>
              <a:rPr lang="tr-TR" b="1" dirty="0" smtClean="0"/>
              <a:t> </a:t>
            </a:r>
            <a:endParaRPr lang="tr-TR" sz="3200" b="1" dirty="0" smtClean="0">
              <a:solidFill>
                <a:schemeClr val="tx2"/>
              </a:solidFill>
            </a:endParaRPr>
          </a:p>
          <a:p>
            <a:pPr marL="0" indent="0" algn="ctr">
              <a:buFont typeface="Arial" charset="0"/>
              <a:buNone/>
              <a:defRPr/>
            </a:pPr>
            <a:r>
              <a:rPr lang="tr-TR" sz="3200" b="1" dirty="0" smtClean="0">
                <a:solidFill>
                  <a:schemeClr val="tx2"/>
                </a:solidFill>
              </a:rPr>
              <a:t>Oturum 2.4</a:t>
            </a:r>
          </a:p>
          <a:p>
            <a:pPr marL="0" indent="0" algn="ctr">
              <a:buFont typeface="Arial" charset="0"/>
              <a:buNone/>
              <a:defRPr/>
            </a:pPr>
            <a:r>
              <a:rPr lang="tr-TR" sz="3200" b="1" dirty="0" smtClean="0">
                <a:solidFill>
                  <a:schemeClr val="tx2"/>
                </a:solidFill>
              </a:rPr>
              <a:t>Kamu-Özel Sektör Ortaklığı/İşbirliği </a:t>
            </a:r>
          </a:p>
          <a:p>
            <a:pPr marL="0" indent="0" algn="ctr">
              <a:buFont typeface="Arial" charset="0"/>
              <a:buNone/>
              <a:defRPr/>
            </a:pPr>
            <a:r>
              <a:rPr lang="tr-TR" sz="3200" b="1" smtClean="0">
                <a:solidFill>
                  <a:schemeClr val="tx2"/>
                </a:solidFill>
              </a:rPr>
              <a:t>-çevrim içi sürüm</a:t>
            </a:r>
            <a:endParaRPr lang="tr-TR" sz="3200" b="1" dirty="0">
              <a:solidFill>
                <a:schemeClr val="tx2"/>
              </a:solidFill>
            </a:endParaRPr>
          </a:p>
        </p:txBody>
      </p:sp>
      <p:sp>
        <p:nvSpPr>
          <p:cNvPr id="11" name="Rectangle 10">
            <a:extLst>
              <a:ext uri="{FF2B5EF4-FFF2-40B4-BE49-F238E27FC236}">
                <a16:creationId xmlns:a16="http://schemas.microsoft.com/office/drawing/2014/main" xmlns=""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19" name="Picture 4">
            <a:extLst>
              <a:ext uri="{FF2B5EF4-FFF2-40B4-BE49-F238E27FC236}">
                <a16:creationId xmlns:a16="http://schemas.microsoft.com/office/drawing/2014/main" xmlns=""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 name="TextBox 13">
            <a:extLst>
              <a:ext uri="{FF2B5EF4-FFF2-40B4-BE49-F238E27FC236}">
                <a16:creationId xmlns:a16="http://schemas.microsoft.com/office/drawing/2014/main" xmlns=""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xmlns=""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pitchFamily="34" charset="-128"/>
              </a:rPr>
              <a:t>İçerik Verisi</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4C52B17A-14C8-4A54-A0DE-FFB2521D3FE2}"/>
              </a:ext>
            </a:extLst>
          </p:cNvPr>
          <p:cNvSpPr/>
          <p:nvPr/>
        </p:nvSpPr>
        <p:spPr>
          <a:xfrm>
            <a:off x="4305670" y="1475906"/>
            <a:ext cx="4625266" cy="4154984"/>
          </a:xfrm>
          <a:prstGeom prst="rect">
            <a:avLst/>
          </a:prstGeom>
        </p:spPr>
        <p:txBody>
          <a:bodyPr wrap="square">
            <a:spAutoFit/>
          </a:bodyPr>
          <a:lstStyle/>
          <a:p>
            <a:pPr marL="342900" indent="-342900">
              <a:buFont typeface="Wingdings" pitchFamily="2" charset="2"/>
              <a:buChar char="Ø"/>
            </a:pPr>
            <a:r>
              <a:rPr lang="tr-TR" sz="2200" dirty="0" smtClean="0"/>
              <a:t>Nedir?:</a:t>
            </a:r>
          </a:p>
          <a:p>
            <a:pPr marL="800100" lvl="1" indent="-342900" algn="just">
              <a:buFont typeface="Wingdings" pitchFamily="2" charset="2"/>
              <a:buChar char="Ø"/>
            </a:pPr>
            <a:r>
              <a:rPr lang="tr-TR" sz="2200" dirty="0" smtClean="0"/>
              <a:t>Saklanan içerik</a:t>
            </a:r>
          </a:p>
          <a:p>
            <a:pPr marL="800100" lvl="1" indent="-342900" algn="just">
              <a:buFont typeface="Wingdings" pitchFamily="2" charset="2"/>
              <a:buChar char="Ø"/>
            </a:pPr>
            <a:r>
              <a:rPr lang="tr-TR" sz="2200" dirty="0" smtClean="0"/>
              <a:t>Gelecek içerik</a:t>
            </a:r>
          </a:p>
          <a:p>
            <a:pPr lvl="1" algn="just"/>
            <a:r>
              <a:rPr lang="tr-TR" sz="2200" dirty="0" smtClean="0"/>
              <a:t>Örnekler:</a:t>
            </a:r>
          </a:p>
          <a:p>
            <a:pPr marL="1257300" lvl="2" indent="-342900" algn="just">
              <a:buFont typeface="Wingdings" pitchFamily="2" charset="2"/>
              <a:buChar char="Ø"/>
            </a:pPr>
            <a:r>
              <a:rPr lang="tr-TR" sz="2200" dirty="0" smtClean="0"/>
              <a:t>E-postalar</a:t>
            </a:r>
          </a:p>
          <a:p>
            <a:pPr marL="1257300" lvl="2" indent="-342900" algn="just">
              <a:buFont typeface="Wingdings" pitchFamily="2" charset="2"/>
              <a:buChar char="Ø"/>
            </a:pPr>
            <a:r>
              <a:rPr lang="tr-TR" sz="2200" dirty="0" smtClean="0"/>
              <a:t>Görüntüler</a:t>
            </a:r>
          </a:p>
          <a:p>
            <a:pPr marL="1257300" lvl="2" indent="-342900" algn="just">
              <a:buFont typeface="Wingdings" pitchFamily="2" charset="2"/>
              <a:buChar char="Ø"/>
            </a:pPr>
            <a:r>
              <a:rPr lang="tr-TR" sz="2200" dirty="0" smtClean="0"/>
              <a:t>Filmler</a:t>
            </a:r>
          </a:p>
          <a:p>
            <a:pPr marL="1257300" lvl="2" indent="-342900" algn="just">
              <a:buFont typeface="Wingdings" pitchFamily="2" charset="2"/>
              <a:buChar char="Ø"/>
            </a:pPr>
            <a:r>
              <a:rPr lang="tr-TR" sz="2200" dirty="0" smtClean="0"/>
              <a:t>Müzik</a:t>
            </a:r>
          </a:p>
          <a:p>
            <a:pPr marL="1257300" lvl="2" indent="-342900" algn="just">
              <a:buFont typeface="Wingdings" pitchFamily="2" charset="2"/>
              <a:buChar char="Ø"/>
            </a:pPr>
            <a:endParaRPr lang="tr-TR" sz="2200" dirty="0" smtClean="0"/>
          </a:p>
          <a:p>
            <a:pPr marL="342900" indent="-342900">
              <a:buFont typeface="Wingdings" pitchFamily="2" charset="2"/>
              <a:buChar char="Ø"/>
            </a:pPr>
            <a:r>
              <a:rPr lang="tr-TR" sz="2200" dirty="0" smtClean="0"/>
              <a:t>Ne Değildir?:</a:t>
            </a:r>
          </a:p>
          <a:p>
            <a:pPr marL="800100" lvl="1" indent="-342900">
              <a:buFont typeface="Wingdings" pitchFamily="2" charset="2"/>
              <a:buChar char="Ø"/>
            </a:pPr>
            <a:r>
              <a:rPr lang="tr-TR" sz="2200" dirty="0" smtClean="0"/>
              <a:t>Trafik verileri</a:t>
            </a:r>
          </a:p>
          <a:p>
            <a:pPr marL="800100" lvl="1" indent="-342900">
              <a:buFont typeface="Wingdings" pitchFamily="2" charset="2"/>
              <a:buChar char="Ø"/>
            </a:pPr>
            <a:r>
              <a:rPr lang="tr-TR" sz="2200" dirty="0" smtClean="0"/>
              <a:t>Abone bilgisi </a:t>
            </a:r>
            <a:endParaRPr lang="tr-TR" sz="2200" dirty="0"/>
          </a:p>
        </p:txBody>
      </p:sp>
      <p:sp>
        <p:nvSpPr>
          <p:cNvPr id="8" name="Rectangle 7">
            <a:extLst>
              <a:ext uri="{FF2B5EF4-FFF2-40B4-BE49-F238E27FC236}">
                <a16:creationId xmlns:a16="http://schemas.microsoft.com/office/drawing/2014/main" xmlns="" id="{687B7C23-9E4D-47A3-872A-857DE10440B9}"/>
              </a:ext>
            </a:extLst>
          </p:cNvPr>
          <p:cNvSpPr/>
          <p:nvPr/>
        </p:nvSpPr>
        <p:spPr>
          <a:xfrm>
            <a:off x="138512" y="1498411"/>
            <a:ext cx="3986074" cy="3816429"/>
          </a:xfrm>
          <a:prstGeom prst="rect">
            <a:avLst/>
          </a:prstGeom>
        </p:spPr>
        <p:txBody>
          <a:bodyPr wrap="square">
            <a:spAutoFit/>
          </a:bodyPr>
          <a:lstStyle/>
          <a:p>
            <a:pPr marL="342900" indent="-342900" algn="just">
              <a:buFont typeface="Wingdings" pitchFamily="2" charset="2"/>
              <a:buChar char="Ø"/>
            </a:pPr>
            <a:r>
              <a:rPr lang="tr-TR" sz="2200" dirty="0" smtClean="0"/>
              <a:t>Budapeşte Sözleşmesinde tanımlanmamıştır</a:t>
            </a:r>
          </a:p>
          <a:p>
            <a:pPr marL="342900" indent="-342900" algn="just">
              <a:buFont typeface="Wingdings" pitchFamily="2" charset="2"/>
              <a:buChar char="Ø"/>
            </a:pPr>
            <a:endParaRPr lang="tr-TR" sz="2200" dirty="0" smtClean="0"/>
          </a:p>
          <a:p>
            <a:pPr marL="342900" indent="-342900" algn="just">
              <a:buFont typeface="Wingdings" pitchFamily="2" charset="2"/>
              <a:buChar char="Ø"/>
            </a:pPr>
            <a:r>
              <a:rPr lang="tr-TR" sz="2200" dirty="0" smtClean="0"/>
              <a:t>Açıklayıcı Rapor: İçerik verileri aşağıdakileri ifade eder: </a:t>
            </a:r>
          </a:p>
          <a:p>
            <a:pPr marL="274638" lvl="1" algn="just"/>
            <a:r>
              <a:rPr lang="tr-TR" sz="2200" dirty="0" smtClean="0"/>
              <a:t>İletişim içeriği: İletişimin anlamı veya iletişim tarafından iletilen mesaj veya bilgi (trafik verileri dışında).</a:t>
            </a:r>
            <a:endParaRPr lang="tr-TR" sz="2200" dirty="0"/>
          </a:p>
        </p:txBody>
      </p:sp>
    </p:spTree>
    <p:extLst>
      <p:ext uri="{BB962C8B-B14F-4D97-AF65-F5344CB8AC3E}">
        <p14:creationId xmlns:p14="http://schemas.microsoft.com/office/powerpoint/2010/main" xmlns="" val="25993407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a:solidFill>
                  <a:schemeClr val="bg1"/>
                </a:solidFill>
              </a:rPr>
              <a:t>Adli Personel için Uluslararası İşbirliğine İlişkin Uzmanlık </a:t>
            </a:r>
            <a:r>
              <a:rPr lang="tr-TR" sz="3200" b="1" dirty="0" smtClean="0">
                <a:solidFill>
                  <a:schemeClr val="bg1"/>
                </a:solidFill>
              </a:rPr>
              <a:t>Eğitimi</a:t>
            </a:r>
            <a:endParaRPr lang="tr-T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tr-TR" sz="3200" b="1" dirty="0" smtClean="0">
                <a:ea typeface="ＭＳ Ｐゴシック" charset="0"/>
                <a:cs typeface="ＭＳ Ｐゴシック" charset="0"/>
              </a:rPr>
              <a:t>İkinci Bölüm</a:t>
            </a:r>
          </a:p>
          <a:p>
            <a:pPr algn="ctr" eaLnBrk="1" hangingPunct="1">
              <a:lnSpc>
                <a:spcPct val="80000"/>
              </a:lnSpc>
            </a:pPr>
            <a:r>
              <a:rPr lang="tr-TR" sz="3200" b="1" dirty="0" smtClean="0">
                <a:ea typeface="ＭＳ Ｐゴシック" charset="0"/>
                <a:cs typeface="ＭＳ Ｐゴシック" charset="0"/>
              </a:rPr>
              <a:t/>
            </a:r>
            <a:br>
              <a:rPr lang="tr-TR" sz="3200" b="1" dirty="0" smtClean="0">
                <a:ea typeface="ＭＳ Ｐゴシック" charset="0"/>
                <a:cs typeface="ＭＳ Ｐゴシック" charset="0"/>
              </a:rPr>
            </a:br>
            <a:r>
              <a:rPr lang="tr-TR" sz="3200" b="1" dirty="0">
                <a:ea typeface="ＭＳ Ｐゴシック" charset="0"/>
                <a:cs typeface="ＭＳ Ｐゴシック" charset="0"/>
              </a:rPr>
              <a:t>Y</a:t>
            </a:r>
            <a:r>
              <a:rPr lang="tr-TR" sz="3200" b="1" dirty="0" smtClean="0">
                <a:ea typeface="ＭＳ Ｐゴシック" charset="0"/>
                <a:cs typeface="ＭＳ Ｐゴシック" charset="0"/>
              </a:rPr>
              <a:t>abancı Servis Sağlayıcılarla İşbirliği </a:t>
            </a:r>
            <a:endParaRPr lang="tr-TR" sz="3200" dirty="0"/>
          </a:p>
        </p:txBody>
      </p:sp>
    </p:spTree>
    <p:extLst>
      <p:ext uri="{BB962C8B-B14F-4D97-AF65-F5344CB8AC3E}">
        <p14:creationId xmlns:p14="http://schemas.microsoft.com/office/powerpoint/2010/main" xmlns="" val="20641575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altLang="sr-Latn-RS" sz="3200" b="1" dirty="0" smtClean="0"/>
              <a:t>Veri Toplama Konusunda </a:t>
            </a:r>
          </a:p>
          <a:p>
            <a:pPr algn="r"/>
            <a:r>
              <a:rPr lang="tr-TR" altLang="sr-Latn-RS" sz="3200" b="1" dirty="0" smtClean="0"/>
              <a:t>Yabancı Servis Sağlayıcılarla İşbirliği</a:t>
            </a:r>
            <a:endParaRPr lang="tr-TR"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037077"/>
            <a:ext cx="4483478" cy="5324535"/>
          </a:xfrm>
          <a:prstGeom prst="rect">
            <a:avLst/>
          </a:prstGeom>
        </p:spPr>
        <p:txBody>
          <a:bodyPr wrap="square">
            <a:spAutoFit/>
          </a:bodyPr>
          <a:lstStyle/>
          <a:p>
            <a:pPr marL="342900" indent="-342900" algn="just">
              <a:buFont typeface="Wingdings" pitchFamily="2" charset="2"/>
              <a:buChar char="ü"/>
              <a:defRPr/>
            </a:pPr>
            <a:r>
              <a:rPr lang="tr-TR" sz="2000" dirty="0" smtClean="0"/>
              <a:t>Birçok küresel servis sağlayıcı, bir bölgede yasal varlığı olmadan o bölgede hizmet sunar</a:t>
            </a:r>
          </a:p>
          <a:p>
            <a:pPr marL="342900" indent="-342900" algn="just">
              <a:buFont typeface="Wingdings" pitchFamily="2" charset="2"/>
              <a:buChar char="ü"/>
              <a:defRPr/>
            </a:pPr>
            <a:endParaRPr lang="tr-TR" sz="2000" dirty="0" smtClean="0"/>
          </a:p>
          <a:p>
            <a:pPr marL="342900" indent="-342900" algn="just">
              <a:buFont typeface="Wingdings" pitchFamily="2" charset="2"/>
              <a:buChar char="ü"/>
              <a:defRPr/>
            </a:pPr>
            <a:r>
              <a:rPr lang="tr-TR" sz="2000" dirty="0" smtClean="0"/>
              <a:t>Bu işbirliği, mevcut uluslararası hukuk normları açısından uzun vadeli yargı yetkisi oluşturmanın neden olduğu zorlukların önüne geçer</a:t>
            </a:r>
          </a:p>
          <a:p>
            <a:pPr marL="342900" indent="-342900" algn="just">
              <a:buFont typeface="Wingdings" pitchFamily="2" charset="2"/>
              <a:buChar char="ü"/>
              <a:defRPr/>
            </a:pPr>
            <a:endParaRPr lang="tr-TR" sz="2000" dirty="0" smtClean="0"/>
          </a:p>
          <a:p>
            <a:pPr marL="342900" indent="-342900" algn="just">
              <a:buFont typeface="Wingdings" pitchFamily="2" charset="2"/>
              <a:buChar char="ü"/>
              <a:defRPr/>
            </a:pPr>
            <a:r>
              <a:rPr lang="tr-TR" sz="2000" dirty="0" smtClean="0"/>
              <a:t>İşbirliği seçenekleri şunları içerir:</a:t>
            </a:r>
          </a:p>
          <a:p>
            <a:pPr marL="800100" lvl="1" indent="-342900" algn="just">
              <a:buFont typeface="Wingdings" pitchFamily="2" charset="2"/>
              <a:buChar char="ü"/>
              <a:defRPr/>
            </a:pPr>
            <a:r>
              <a:rPr lang="tr-TR" sz="2000" dirty="0" smtClean="0"/>
              <a:t>Karşılıklı adli yardımlaşma (</a:t>
            </a:r>
            <a:r>
              <a:rPr lang="tr-TR" sz="2000" dirty="0" err="1" smtClean="0"/>
              <a:t>MLA</a:t>
            </a:r>
            <a:r>
              <a:rPr lang="tr-TR" sz="2000" dirty="0" smtClean="0"/>
              <a:t>)  çerçeveleri</a:t>
            </a:r>
          </a:p>
          <a:p>
            <a:pPr marL="800100" lvl="1" indent="-342900" algn="just">
              <a:buFont typeface="Wingdings" pitchFamily="2" charset="2"/>
              <a:buChar char="ü"/>
              <a:defRPr/>
            </a:pPr>
            <a:r>
              <a:rPr lang="tr-TR" sz="2000" dirty="0" smtClean="0"/>
              <a:t>Acil durum ifşa talepleri</a:t>
            </a:r>
          </a:p>
          <a:p>
            <a:pPr marL="800100" lvl="1" indent="-342900" algn="just">
              <a:buFont typeface="Wingdings" pitchFamily="2" charset="2"/>
              <a:buChar char="ü"/>
              <a:defRPr/>
            </a:pPr>
            <a:r>
              <a:rPr lang="tr-TR" sz="2000" dirty="0" smtClean="0"/>
              <a:t>Üretim emirleri</a:t>
            </a:r>
          </a:p>
          <a:p>
            <a:pPr marL="800100" lvl="1" indent="-342900" algn="just">
              <a:buFont typeface="Wingdings" pitchFamily="2" charset="2"/>
              <a:buChar char="ü"/>
              <a:defRPr/>
            </a:pPr>
            <a:r>
              <a:rPr lang="tr-TR" sz="2000" dirty="0" smtClean="0"/>
              <a:t>İzin ile sınır ötesi erişim</a:t>
            </a:r>
          </a:p>
          <a:p>
            <a:pPr marL="800100" lvl="1" indent="-342900" algn="just">
              <a:buFont typeface="Wingdings" pitchFamily="2" charset="2"/>
              <a:buChar char="ü"/>
              <a:defRPr/>
            </a:pPr>
            <a:r>
              <a:rPr lang="tr-TR" sz="2000" dirty="0" smtClean="0"/>
              <a:t>Gönüllü işbirliği</a:t>
            </a:r>
            <a:endParaRPr lang="tr-TR" sz="2000" dirty="0"/>
          </a:p>
        </p:txBody>
      </p:sp>
      <p:sp>
        <p:nvSpPr>
          <p:cNvPr id="6" name="Rectangle 5">
            <a:extLst>
              <a:ext uri="{FF2B5EF4-FFF2-40B4-BE49-F238E27FC236}">
                <a16:creationId xmlns:a16="http://schemas.microsoft.com/office/drawing/2014/main" xmlns="" id="{4F84165C-D7D1-4222-AF8E-6B601AC28A8A}"/>
              </a:ext>
            </a:extLst>
          </p:cNvPr>
          <p:cNvSpPr/>
          <p:nvPr/>
        </p:nvSpPr>
        <p:spPr>
          <a:xfrm>
            <a:off x="4660522" y="1063813"/>
            <a:ext cx="4394956" cy="3477875"/>
          </a:xfrm>
          <a:prstGeom prst="rect">
            <a:avLst/>
          </a:prstGeom>
        </p:spPr>
        <p:txBody>
          <a:bodyPr wrap="square">
            <a:spAutoFit/>
          </a:bodyPr>
          <a:lstStyle/>
          <a:p>
            <a:pPr marL="342900" indent="-342900" algn="just">
              <a:buFont typeface="Wingdings" pitchFamily="2" charset="2"/>
              <a:buChar char="ü"/>
              <a:defRPr/>
            </a:pPr>
            <a:r>
              <a:rPr lang="tr-TR" sz="2000" dirty="0" smtClean="0"/>
              <a:t>Ülkeler, yabancı hükümetlerden yabancı hizmet sağlayıcılardan veri almak için mevcut MLA çerçevelerini kullanabilir.</a:t>
            </a:r>
          </a:p>
          <a:p>
            <a:pPr marL="342900" indent="-342900" algn="just">
              <a:buFont typeface="Wingdings" pitchFamily="2" charset="2"/>
              <a:buChar char="ü"/>
              <a:defRPr/>
            </a:pPr>
            <a:endParaRPr lang="tr-TR" sz="2000" dirty="0" smtClean="0"/>
          </a:p>
          <a:p>
            <a:pPr marL="342900" indent="-342900" algn="just">
              <a:buFont typeface="Wingdings" pitchFamily="2" charset="2"/>
              <a:buChar char="ü"/>
              <a:defRPr/>
            </a:pPr>
            <a:r>
              <a:rPr lang="tr-TR" sz="2000" dirty="0" smtClean="0"/>
              <a:t>MLA çerçeveleri, yabancı servis sağlayıcılarını zorlamak için yasal olarak bağlayıcı bir mekanizmadır</a:t>
            </a:r>
          </a:p>
          <a:p>
            <a:pPr marL="342900" indent="-342900" algn="just">
              <a:buFont typeface="Wingdings" pitchFamily="2" charset="2"/>
              <a:buChar char="ü"/>
              <a:defRPr/>
            </a:pPr>
            <a:endParaRPr lang="tr-TR" sz="2000" dirty="0" smtClean="0"/>
          </a:p>
          <a:p>
            <a:pPr marL="342900" indent="-342900" algn="just">
              <a:buFont typeface="Wingdings" pitchFamily="2" charset="2"/>
              <a:buChar char="ü"/>
              <a:defRPr/>
            </a:pPr>
            <a:r>
              <a:rPr lang="tr-TR" sz="2000" dirty="0" smtClean="0"/>
              <a:t>MLA çerçeveleri nispeten yavaş ve kullanışsız olabilir</a:t>
            </a:r>
            <a:endParaRPr lang="tr-TR" sz="2000" dirty="0"/>
          </a:p>
        </p:txBody>
      </p:sp>
    </p:spTree>
    <p:extLst>
      <p:ext uri="{BB962C8B-B14F-4D97-AF65-F5344CB8AC3E}">
        <p14:creationId xmlns:p14="http://schemas.microsoft.com/office/powerpoint/2010/main" xmlns="" val="32585333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a:t>Karşılıklı Adli Yardımlaşma </a:t>
            </a:r>
            <a:r>
              <a:rPr lang="tr-TR" sz="3200" dirty="0" smtClean="0"/>
              <a:t>(</a:t>
            </a:r>
            <a:r>
              <a:rPr lang="en-GB" altLang="sr-Latn-RS" sz="3200" b="1" dirty="0" smtClean="0"/>
              <a:t>MLA</a:t>
            </a:r>
            <a:r>
              <a:rPr lang="tr-TR" altLang="sr-Latn-RS" sz="3200" b="1" dirty="0" smtClean="0"/>
              <a:t>)</a:t>
            </a:r>
            <a:r>
              <a:rPr lang="en-GB" altLang="sr-Latn-RS" sz="3200" b="1" dirty="0" smtClean="0"/>
              <a:t> </a:t>
            </a:r>
            <a:r>
              <a:rPr lang="tr-TR" altLang="sr-Latn-RS" sz="3200" b="1" dirty="0" smtClean="0"/>
              <a:t>Çerçeveleri</a:t>
            </a:r>
            <a:r>
              <a:rPr lang="en-GB" altLang="sr-Latn-RS" sz="3200" b="1" dirty="0" smtClean="0"/>
              <a:t>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1" y="1072937"/>
            <a:ext cx="8584961" cy="1046440"/>
          </a:xfrm>
          <a:prstGeom prst="rect">
            <a:avLst/>
          </a:prstGeom>
        </p:spPr>
        <p:txBody>
          <a:bodyPr wrap="square">
            <a:spAutoFit/>
          </a:bodyPr>
          <a:lstStyle/>
          <a:p>
            <a:pPr marL="342900" indent="-342900" algn="just">
              <a:buFont typeface="Wingdings" pitchFamily="2" charset="2"/>
              <a:buChar char="ü"/>
              <a:defRPr/>
            </a:pPr>
            <a:r>
              <a:rPr lang="tr-TR" sz="2000" dirty="0" smtClean="0"/>
              <a:t>Çoğu küresel servis sağlayıcı, abone bilgilerinin ifşası için Karşılıklı Adli Yardımlaşma (</a:t>
            </a:r>
            <a:r>
              <a:rPr lang="tr-TR" sz="2000" dirty="0" err="1" smtClean="0"/>
              <a:t>MLA</a:t>
            </a:r>
            <a:r>
              <a:rPr lang="tr-TR" sz="2000" dirty="0" smtClean="0"/>
              <a:t>) anlaşmalarına ihtiyaç duyar</a:t>
            </a:r>
          </a:p>
          <a:p>
            <a:pPr marL="342900" indent="-342900" algn="just">
              <a:buFont typeface="Wingdings" pitchFamily="2" charset="2"/>
              <a:buChar char="ü"/>
              <a:defRPr/>
            </a:pPr>
            <a:endParaRPr lang="tr-TR" sz="2200" dirty="0"/>
          </a:p>
        </p:txBody>
      </p:sp>
      <p:pic>
        <p:nvPicPr>
          <p:cNvPr id="12" name="Picture 11">
            <a:extLst>
              <a:ext uri="{FF2B5EF4-FFF2-40B4-BE49-F238E27FC236}">
                <a16:creationId xmlns:a16="http://schemas.microsoft.com/office/drawing/2014/main" xmlns="" id="{BD0526E9-1C13-45A1-ACD1-2FBDFACD6427}"/>
              </a:ext>
            </a:extLst>
          </p:cNvPr>
          <p:cNvPicPr>
            <a:picLocks noChangeAspect="1"/>
          </p:cNvPicPr>
          <p:nvPr/>
        </p:nvPicPr>
        <p:blipFill>
          <a:blip r:embed="rId4"/>
          <a:stretch>
            <a:fillRect/>
          </a:stretch>
        </p:blipFill>
        <p:spPr>
          <a:xfrm>
            <a:off x="587250" y="2163290"/>
            <a:ext cx="1512741" cy="1008494"/>
          </a:xfrm>
          <a:prstGeom prst="rect">
            <a:avLst/>
          </a:prstGeom>
        </p:spPr>
      </p:pic>
      <p:pic>
        <p:nvPicPr>
          <p:cNvPr id="16" name="Picture 15">
            <a:extLst>
              <a:ext uri="{FF2B5EF4-FFF2-40B4-BE49-F238E27FC236}">
                <a16:creationId xmlns:a16="http://schemas.microsoft.com/office/drawing/2014/main" xmlns="" id="{447C6600-1339-4648-B951-B8087204EBC8}"/>
              </a:ext>
            </a:extLst>
          </p:cNvPr>
          <p:cNvPicPr>
            <a:picLocks noChangeAspect="1"/>
          </p:cNvPicPr>
          <p:nvPr/>
        </p:nvPicPr>
        <p:blipFill>
          <a:blip r:embed="rId5"/>
          <a:stretch>
            <a:fillRect/>
          </a:stretch>
        </p:blipFill>
        <p:spPr>
          <a:xfrm>
            <a:off x="2598720" y="2084397"/>
            <a:ext cx="6456759" cy="1458715"/>
          </a:xfrm>
          <a:prstGeom prst="rect">
            <a:avLst/>
          </a:prstGeom>
        </p:spPr>
      </p:pic>
      <p:pic>
        <p:nvPicPr>
          <p:cNvPr id="19" name="Picture 18">
            <a:extLst>
              <a:ext uri="{FF2B5EF4-FFF2-40B4-BE49-F238E27FC236}">
                <a16:creationId xmlns:a16="http://schemas.microsoft.com/office/drawing/2014/main" xmlns="" id="{21025592-B29C-40EA-A72B-EC3C85BE886B}"/>
              </a:ext>
            </a:extLst>
          </p:cNvPr>
          <p:cNvPicPr>
            <a:picLocks noChangeAspect="1"/>
          </p:cNvPicPr>
          <p:nvPr/>
        </p:nvPicPr>
        <p:blipFill rotWithShape="1">
          <a:blip r:embed="rId6"/>
          <a:srcRect l="14251" t="15826" r="52387" b="14112"/>
          <a:stretch/>
        </p:blipFill>
        <p:spPr>
          <a:xfrm>
            <a:off x="775450" y="3543112"/>
            <a:ext cx="1131481" cy="1180606"/>
          </a:xfrm>
          <a:prstGeom prst="rect">
            <a:avLst/>
          </a:prstGeom>
        </p:spPr>
      </p:pic>
      <p:pic>
        <p:nvPicPr>
          <p:cNvPr id="20" name="Picture 19">
            <a:extLst>
              <a:ext uri="{FF2B5EF4-FFF2-40B4-BE49-F238E27FC236}">
                <a16:creationId xmlns:a16="http://schemas.microsoft.com/office/drawing/2014/main" xmlns="" id="{5625F868-5227-467D-973B-0CCFF319A994}"/>
              </a:ext>
            </a:extLst>
          </p:cNvPr>
          <p:cNvPicPr>
            <a:picLocks noChangeAspect="1"/>
          </p:cNvPicPr>
          <p:nvPr/>
        </p:nvPicPr>
        <p:blipFill>
          <a:blip r:embed="rId7"/>
          <a:stretch>
            <a:fillRect/>
          </a:stretch>
        </p:blipFill>
        <p:spPr>
          <a:xfrm>
            <a:off x="2233412" y="3580535"/>
            <a:ext cx="6822067" cy="1232842"/>
          </a:xfrm>
          <a:prstGeom prst="rect">
            <a:avLst/>
          </a:prstGeom>
        </p:spPr>
      </p:pic>
      <p:pic>
        <p:nvPicPr>
          <p:cNvPr id="21" name="Picture 20">
            <a:extLst>
              <a:ext uri="{FF2B5EF4-FFF2-40B4-BE49-F238E27FC236}">
                <a16:creationId xmlns:a16="http://schemas.microsoft.com/office/drawing/2014/main" xmlns="" id="{3398C0E0-B2E3-4331-924B-EFE9357DD1F9}"/>
              </a:ext>
            </a:extLst>
          </p:cNvPr>
          <p:cNvPicPr>
            <a:picLocks noChangeAspect="1"/>
          </p:cNvPicPr>
          <p:nvPr/>
        </p:nvPicPr>
        <p:blipFill>
          <a:blip r:embed="rId8"/>
          <a:stretch>
            <a:fillRect/>
          </a:stretch>
        </p:blipFill>
        <p:spPr>
          <a:xfrm>
            <a:off x="667186" y="5095046"/>
            <a:ext cx="1566226" cy="1270593"/>
          </a:xfrm>
          <a:prstGeom prst="rect">
            <a:avLst/>
          </a:prstGeom>
        </p:spPr>
      </p:pic>
      <p:pic>
        <p:nvPicPr>
          <p:cNvPr id="22" name="Picture 21">
            <a:extLst>
              <a:ext uri="{FF2B5EF4-FFF2-40B4-BE49-F238E27FC236}">
                <a16:creationId xmlns:a16="http://schemas.microsoft.com/office/drawing/2014/main" xmlns="" id="{58136539-3848-4FC2-AFC7-CC56FE379CA2}"/>
              </a:ext>
            </a:extLst>
          </p:cNvPr>
          <p:cNvPicPr>
            <a:picLocks noChangeAspect="1"/>
          </p:cNvPicPr>
          <p:nvPr/>
        </p:nvPicPr>
        <p:blipFill>
          <a:blip r:embed="rId9"/>
          <a:stretch>
            <a:fillRect/>
          </a:stretch>
        </p:blipFill>
        <p:spPr>
          <a:xfrm>
            <a:off x="2684108" y="4927917"/>
            <a:ext cx="4400273" cy="1487620"/>
          </a:xfrm>
          <a:prstGeom prst="rect">
            <a:avLst/>
          </a:prstGeom>
        </p:spPr>
      </p:pic>
    </p:spTree>
    <p:extLst>
      <p:ext uri="{BB962C8B-B14F-4D97-AF65-F5344CB8AC3E}">
        <p14:creationId xmlns:p14="http://schemas.microsoft.com/office/powerpoint/2010/main" xmlns="" val="3405829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altLang="sr-Latn-RS" sz="3200" b="1" dirty="0" smtClean="0"/>
              <a:t>Acil Durum İfşası</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627017" y="1255817"/>
            <a:ext cx="7915767" cy="3477875"/>
          </a:xfrm>
          <a:prstGeom prst="rect">
            <a:avLst/>
          </a:prstGeom>
        </p:spPr>
        <p:txBody>
          <a:bodyPr wrap="square">
            <a:spAutoFit/>
          </a:bodyPr>
          <a:lstStyle/>
          <a:p>
            <a:pPr marL="342900" indent="-342900" algn="just">
              <a:buFont typeface="Wingdings" pitchFamily="2" charset="2"/>
              <a:buChar char="ü"/>
              <a:defRPr/>
            </a:pPr>
            <a:r>
              <a:rPr lang="tr-TR" sz="2000" dirty="0" smtClean="0"/>
              <a:t>Hizmet sağlayıcılar acil durumlarda MLA talepleri olmasa bile verileri ifşa edebilir</a:t>
            </a:r>
          </a:p>
          <a:p>
            <a:pPr marL="342900" indent="-342900" algn="just">
              <a:buFont typeface="Wingdings" pitchFamily="2" charset="2"/>
              <a:buChar char="ü"/>
              <a:defRPr/>
            </a:pPr>
            <a:endParaRPr lang="tr-TR" sz="2000" dirty="0" smtClean="0"/>
          </a:p>
          <a:p>
            <a:pPr marL="342900" indent="-342900" algn="just">
              <a:buFont typeface="Wingdings" pitchFamily="2" charset="2"/>
              <a:buChar char="ü"/>
              <a:defRPr/>
            </a:pPr>
            <a:r>
              <a:rPr lang="tr-TR" sz="2000" dirty="0" smtClean="0"/>
              <a:t>Bu noktada ölüm veya ciddi bedensel zararı önlemek için ifşa gerekli hale gelmektedir</a:t>
            </a:r>
          </a:p>
          <a:p>
            <a:pPr marL="342900" indent="-342900" algn="just">
              <a:buFont typeface="Wingdings" pitchFamily="2" charset="2"/>
              <a:buChar char="ü"/>
              <a:defRPr/>
            </a:pPr>
            <a:endParaRPr lang="tr-TR" sz="2000" dirty="0" smtClean="0"/>
          </a:p>
          <a:p>
            <a:pPr marL="342900" indent="-342900" algn="just">
              <a:buFont typeface="Wingdings" pitchFamily="2" charset="2"/>
              <a:buChar char="ü"/>
              <a:defRPr/>
            </a:pPr>
            <a:r>
              <a:rPr lang="tr-TR" sz="2000" dirty="0" smtClean="0"/>
              <a:t>Farklı servis sağlayıcıların acil durum ifşası için farklı kriterleri ve prosedürleri vardır</a:t>
            </a:r>
          </a:p>
          <a:p>
            <a:pPr marL="342900" indent="-342900" algn="just">
              <a:buFont typeface="Wingdings" pitchFamily="2" charset="2"/>
              <a:buChar char="ü"/>
              <a:defRPr/>
            </a:pPr>
            <a:endParaRPr lang="tr-TR" sz="2000" dirty="0" smtClean="0"/>
          </a:p>
          <a:p>
            <a:pPr marL="342900" indent="-342900" algn="just">
              <a:buFont typeface="Wingdings" pitchFamily="2" charset="2"/>
              <a:buChar char="ü"/>
              <a:defRPr/>
            </a:pPr>
            <a:r>
              <a:rPr lang="tr-TR" sz="2000" dirty="0" smtClean="0"/>
              <a:t>Acil durum ifşasını talep eden devletin, servis sağlayıcının bulunduğu ülkede bir MLA anlaşmasına sahip olması gerekmez. </a:t>
            </a:r>
            <a:endParaRPr lang="tr-TR" sz="2000" dirty="0"/>
          </a:p>
        </p:txBody>
      </p:sp>
    </p:spTree>
    <p:extLst>
      <p:ext uri="{BB962C8B-B14F-4D97-AF65-F5344CB8AC3E}">
        <p14:creationId xmlns:p14="http://schemas.microsoft.com/office/powerpoint/2010/main" xmlns="" val="1259638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267F605A-4914-46CF-952F-637789E5F28C}"/>
              </a:ext>
            </a:extLst>
          </p:cNvPr>
          <p:cNvSpPr>
            <a:spLocks noGrp="1"/>
          </p:cNvSpPr>
          <p:nvPr>
            <p:ph type="sldNum" sz="quarter" idx="12"/>
          </p:nvPr>
        </p:nvSpPr>
        <p:spPr/>
        <p:txBody>
          <a:bodyPr/>
          <a:lstStyle/>
          <a:p>
            <a:pPr>
              <a:defRPr/>
            </a:pPr>
            <a:fld id="{0E1F2CE5-82EE-4D86-A1BA-A62E2F853B8E}" type="slidenum">
              <a:rPr lang="en-US" smtClean="0"/>
              <a:pPr>
                <a:defRPr/>
              </a:pPr>
              <a:t>15</a:t>
            </a:fld>
            <a:endParaRPr lang="en-US"/>
          </a:p>
        </p:txBody>
      </p:sp>
      <p:pic>
        <p:nvPicPr>
          <p:cNvPr id="3" name="Picture 2">
            <a:extLst>
              <a:ext uri="{FF2B5EF4-FFF2-40B4-BE49-F238E27FC236}">
                <a16:creationId xmlns:a16="http://schemas.microsoft.com/office/drawing/2014/main" xmlns="" id="{0F9E2DD4-54A3-48CB-B326-186ADF2AA768}"/>
              </a:ext>
            </a:extLst>
          </p:cNvPr>
          <p:cNvPicPr>
            <a:picLocks noChangeAspect="1"/>
          </p:cNvPicPr>
          <p:nvPr/>
        </p:nvPicPr>
        <p:blipFill>
          <a:blip r:embed="rId3"/>
          <a:stretch>
            <a:fillRect/>
          </a:stretch>
        </p:blipFill>
        <p:spPr>
          <a:xfrm>
            <a:off x="0" y="52339"/>
            <a:ext cx="9285523" cy="6776478"/>
          </a:xfrm>
          <a:prstGeom prst="rect">
            <a:avLst/>
          </a:prstGeom>
        </p:spPr>
      </p:pic>
    </p:spTree>
    <p:extLst>
      <p:ext uri="{BB962C8B-B14F-4D97-AF65-F5344CB8AC3E}">
        <p14:creationId xmlns:p14="http://schemas.microsoft.com/office/powerpoint/2010/main" xmlns="" val="149602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C37FD4FA-7725-4E7B-B485-F27199E23FE2}"/>
              </a:ext>
            </a:extLst>
          </p:cNvPr>
          <p:cNvSpPr>
            <a:spLocks noGrp="1"/>
          </p:cNvSpPr>
          <p:nvPr>
            <p:ph type="sldNum" sz="quarter" idx="12"/>
          </p:nvPr>
        </p:nvSpPr>
        <p:spPr/>
        <p:txBody>
          <a:bodyPr/>
          <a:lstStyle/>
          <a:p>
            <a:pPr>
              <a:defRPr/>
            </a:pPr>
            <a:fld id="{0E1F2CE5-82EE-4D86-A1BA-A62E2F853B8E}" type="slidenum">
              <a:rPr lang="en-US" smtClean="0"/>
              <a:pPr>
                <a:defRPr/>
              </a:pPr>
              <a:t>16</a:t>
            </a:fld>
            <a:endParaRPr lang="en-US"/>
          </a:p>
        </p:txBody>
      </p:sp>
      <p:pic>
        <p:nvPicPr>
          <p:cNvPr id="3" name="Picture 2">
            <a:extLst>
              <a:ext uri="{FF2B5EF4-FFF2-40B4-BE49-F238E27FC236}">
                <a16:creationId xmlns:a16="http://schemas.microsoft.com/office/drawing/2014/main" xmlns="" id="{B30A73FF-8C71-434E-855A-0C02496883CA}"/>
              </a:ext>
            </a:extLst>
          </p:cNvPr>
          <p:cNvPicPr>
            <a:picLocks noChangeAspect="1"/>
          </p:cNvPicPr>
          <p:nvPr/>
        </p:nvPicPr>
        <p:blipFill>
          <a:blip r:embed="rId3"/>
          <a:stretch>
            <a:fillRect/>
          </a:stretch>
        </p:blipFill>
        <p:spPr>
          <a:xfrm>
            <a:off x="1" y="0"/>
            <a:ext cx="7972147" cy="4446047"/>
          </a:xfrm>
          <a:prstGeom prst="rect">
            <a:avLst/>
          </a:prstGeom>
        </p:spPr>
      </p:pic>
      <p:pic>
        <p:nvPicPr>
          <p:cNvPr id="5" name="Picture 4">
            <a:extLst>
              <a:ext uri="{FF2B5EF4-FFF2-40B4-BE49-F238E27FC236}">
                <a16:creationId xmlns:a16="http://schemas.microsoft.com/office/drawing/2014/main" xmlns="" id="{D6F8706A-24B2-4A59-B756-9DF68FA0F067}"/>
              </a:ext>
            </a:extLst>
          </p:cNvPr>
          <p:cNvPicPr>
            <a:picLocks noChangeAspect="1"/>
          </p:cNvPicPr>
          <p:nvPr/>
        </p:nvPicPr>
        <p:blipFill rotWithShape="1">
          <a:blip r:embed="rId4"/>
          <a:srcRect t="30523"/>
          <a:stretch/>
        </p:blipFill>
        <p:spPr>
          <a:xfrm>
            <a:off x="106532" y="3404025"/>
            <a:ext cx="8211845" cy="3453975"/>
          </a:xfrm>
          <a:prstGeom prst="rect">
            <a:avLst/>
          </a:prstGeom>
        </p:spPr>
      </p:pic>
    </p:spTree>
    <p:extLst>
      <p:ext uri="{BB962C8B-B14F-4D97-AF65-F5344CB8AC3E}">
        <p14:creationId xmlns:p14="http://schemas.microsoft.com/office/powerpoint/2010/main" xmlns="" val="1263545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1A9BFAC5-0D98-4694-9A53-2D34631B95F0}"/>
              </a:ext>
            </a:extLst>
          </p:cNvPr>
          <p:cNvSpPr>
            <a:spLocks noGrp="1"/>
          </p:cNvSpPr>
          <p:nvPr>
            <p:ph type="sldNum" sz="quarter" idx="12"/>
          </p:nvPr>
        </p:nvSpPr>
        <p:spPr/>
        <p:txBody>
          <a:bodyPr/>
          <a:lstStyle/>
          <a:p>
            <a:pPr>
              <a:defRPr/>
            </a:pPr>
            <a:fld id="{0E1F2CE5-82EE-4D86-A1BA-A62E2F853B8E}" type="slidenum">
              <a:rPr lang="en-US" smtClean="0"/>
              <a:pPr>
                <a:defRPr/>
              </a:pPr>
              <a:t>17</a:t>
            </a:fld>
            <a:endParaRPr lang="en-US"/>
          </a:p>
        </p:txBody>
      </p:sp>
      <p:pic>
        <p:nvPicPr>
          <p:cNvPr id="7" name="Picture 6">
            <a:extLst>
              <a:ext uri="{FF2B5EF4-FFF2-40B4-BE49-F238E27FC236}">
                <a16:creationId xmlns:a16="http://schemas.microsoft.com/office/drawing/2014/main" xmlns="" id="{EDEF57B3-6F82-4671-BD65-04F3F7A7B356}"/>
              </a:ext>
            </a:extLst>
          </p:cNvPr>
          <p:cNvPicPr>
            <a:picLocks noChangeAspect="1"/>
          </p:cNvPicPr>
          <p:nvPr/>
        </p:nvPicPr>
        <p:blipFill rotWithShape="1">
          <a:blip r:embed="rId3"/>
          <a:srcRect t="19459"/>
          <a:stretch/>
        </p:blipFill>
        <p:spPr>
          <a:xfrm>
            <a:off x="569223" y="3241255"/>
            <a:ext cx="6096272" cy="3555990"/>
          </a:xfrm>
          <a:prstGeom prst="rect">
            <a:avLst/>
          </a:prstGeom>
        </p:spPr>
      </p:pic>
      <p:pic>
        <p:nvPicPr>
          <p:cNvPr id="9" name="Picture 8">
            <a:extLst>
              <a:ext uri="{FF2B5EF4-FFF2-40B4-BE49-F238E27FC236}">
                <a16:creationId xmlns:a16="http://schemas.microsoft.com/office/drawing/2014/main" xmlns="" id="{319EAA85-1DAB-4CD5-A798-58757B392642}"/>
              </a:ext>
            </a:extLst>
          </p:cNvPr>
          <p:cNvPicPr>
            <a:picLocks noChangeAspect="1"/>
          </p:cNvPicPr>
          <p:nvPr/>
        </p:nvPicPr>
        <p:blipFill>
          <a:blip r:embed="rId4"/>
          <a:stretch>
            <a:fillRect/>
          </a:stretch>
        </p:blipFill>
        <p:spPr>
          <a:xfrm>
            <a:off x="310564" y="0"/>
            <a:ext cx="6477000" cy="3305175"/>
          </a:xfrm>
          <a:prstGeom prst="rect">
            <a:avLst/>
          </a:prstGeom>
        </p:spPr>
      </p:pic>
    </p:spTree>
    <p:extLst>
      <p:ext uri="{BB962C8B-B14F-4D97-AF65-F5344CB8AC3E}">
        <p14:creationId xmlns:p14="http://schemas.microsoft.com/office/powerpoint/2010/main" xmlns="" val="3436106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ow to type Apple logo  on iPhone, Mac, Apple TV, Windows &amp; more">
            <a:extLst>
              <a:ext uri="{FF2B5EF4-FFF2-40B4-BE49-F238E27FC236}">
                <a16:creationId xmlns:a16="http://schemas.microsoft.com/office/drawing/2014/main" xmlns="" id="{4C4DAD22-3288-41E5-8DAC-6BE14726EEEE}"/>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620000" y="136525"/>
            <a:ext cx="1140829" cy="1330197"/>
          </a:xfrm>
          <a:prstGeom prst="rect">
            <a:avLst/>
          </a:prstGeom>
          <a:noFill/>
          <a:extLst>
            <a:ext uri="{909E8E84-426E-40DD-AFC4-6F175D3DCCD1}">
              <a14:hiddenFill xmlns:a14="http://schemas.microsoft.com/office/drawing/2010/main" xmlns="">
                <a:solidFill>
                  <a:srgbClr val="FFFFFF"/>
                </a:solidFill>
              </a14:hiddenFill>
            </a:ext>
          </a:extLst>
        </p:spPr>
      </p:pic>
      <p:sp>
        <p:nvSpPr>
          <p:cNvPr id="2" name="Slide Number Placeholder 1">
            <a:extLst>
              <a:ext uri="{FF2B5EF4-FFF2-40B4-BE49-F238E27FC236}">
                <a16:creationId xmlns:a16="http://schemas.microsoft.com/office/drawing/2014/main" xmlns="" id="{659D045B-8AD7-4E76-83A2-9C4AC893D508}"/>
              </a:ext>
            </a:extLst>
          </p:cNvPr>
          <p:cNvSpPr>
            <a:spLocks noGrp="1"/>
          </p:cNvSpPr>
          <p:nvPr>
            <p:ph type="sldNum" sz="quarter" idx="12"/>
          </p:nvPr>
        </p:nvSpPr>
        <p:spPr/>
        <p:txBody>
          <a:bodyPr/>
          <a:lstStyle/>
          <a:p>
            <a:pPr>
              <a:defRPr/>
            </a:pPr>
            <a:fld id="{0E1F2CE5-82EE-4D86-A1BA-A62E2F853B8E}" type="slidenum">
              <a:rPr lang="en-US" smtClean="0"/>
              <a:pPr>
                <a:defRPr/>
              </a:pPr>
              <a:t>18</a:t>
            </a:fld>
            <a:endParaRPr lang="en-US"/>
          </a:p>
        </p:txBody>
      </p:sp>
      <p:pic>
        <p:nvPicPr>
          <p:cNvPr id="4" name="Picture 3">
            <a:extLst>
              <a:ext uri="{FF2B5EF4-FFF2-40B4-BE49-F238E27FC236}">
                <a16:creationId xmlns:a16="http://schemas.microsoft.com/office/drawing/2014/main" xmlns="" id="{288D95ED-C13C-4E5A-8915-F92B3F7DE386}"/>
              </a:ext>
            </a:extLst>
          </p:cNvPr>
          <p:cNvPicPr>
            <a:picLocks noChangeAspect="1"/>
          </p:cNvPicPr>
          <p:nvPr/>
        </p:nvPicPr>
        <p:blipFill>
          <a:blip r:embed="rId4"/>
          <a:stretch>
            <a:fillRect/>
          </a:stretch>
        </p:blipFill>
        <p:spPr>
          <a:xfrm>
            <a:off x="93310" y="48469"/>
            <a:ext cx="6968971" cy="6858000"/>
          </a:xfrm>
          <a:prstGeom prst="rect">
            <a:avLst/>
          </a:prstGeom>
        </p:spPr>
      </p:pic>
    </p:spTree>
    <p:extLst>
      <p:ext uri="{BB962C8B-B14F-4D97-AF65-F5344CB8AC3E}">
        <p14:creationId xmlns:p14="http://schemas.microsoft.com/office/powerpoint/2010/main" xmlns="" val="36603216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48D65246-920E-4815-9F16-9E93F4B89FFA}"/>
              </a:ext>
            </a:extLst>
          </p:cNvPr>
          <p:cNvSpPr>
            <a:spLocks noGrp="1"/>
          </p:cNvSpPr>
          <p:nvPr>
            <p:ph type="sldNum" sz="quarter" idx="12"/>
          </p:nvPr>
        </p:nvSpPr>
        <p:spPr/>
        <p:txBody>
          <a:bodyPr/>
          <a:lstStyle/>
          <a:p>
            <a:pPr>
              <a:defRPr/>
            </a:pPr>
            <a:fld id="{0E1F2CE5-82EE-4D86-A1BA-A62E2F853B8E}" type="slidenum">
              <a:rPr lang="en-US" smtClean="0"/>
              <a:pPr>
                <a:defRPr/>
              </a:pPr>
              <a:t>19</a:t>
            </a:fld>
            <a:endParaRPr lang="en-US"/>
          </a:p>
        </p:txBody>
      </p:sp>
      <p:pic>
        <p:nvPicPr>
          <p:cNvPr id="4" name="Picture 3">
            <a:extLst>
              <a:ext uri="{FF2B5EF4-FFF2-40B4-BE49-F238E27FC236}">
                <a16:creationId xmlns:a16="http://schemas.microsoft.com/office/drawing/2014/main" xmlns="" id="{3DE06FD8-2BB2-4761-A3A2-DBAF45F3A0D4}"/>
              </a:ext>
            </a:extLst>
          </p:cNvPr>
          <p:cNvPicPr>
            <a:picLocks noChangeAspect="1"/>
          </p:cNvPicPr>
          <p:nvPr/>
        </p:nvPicPr>
        <p:blipFill>
          <a:blip r:embed="rId3"/>
          <a:stretch>
            <a:fillRect/>
          </a:stretch>
        </p:blipFill>
        <p:spPr>
          <a:xfrm>
            <a:off x="182445" y="0"/>
            <a:ext cx="6968971" cy="6858000"/>
          </a:xfrm>
          <a:prstGeom prst="rect">
            <a:avLst/>
          </a:prstGeom>
        </p:spPr>
      </p:pic>
      <p:pic>
        <p:nvPicPr>
          <p:cNvPr id="6" name="Picture 2" descr="How to type Apple logo  on iPhone, Mac, Apple TV, Windows &amp; more">
            <a:extLst>
              <a:ext uri="{FF2B5EF4-FFF2-40B4-BE49-F238E27FC236}">
                <a16:creationId xmlns:a16="http://schemas.microsoft.com/office/drawing/2014/main" xmlns="" id="{A7F148FA-14BA-42F1-9986-93EB9E11F95C}"/>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7620000" y="136525"/>
            <a:ext cx="1140829" cy="133019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172337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pitchFamily="34" charset="-128"/>
              </a:rPr>
              <a:t>Gündem</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532469" y="1800762"/>
            <a:ext cx="3791244" cy="2800767"/>
          </a:xfrm>
          <a:prstGeom prst="rect">
            <a:avLst/>
          </a:prstGeom>
        </p:spPr>
        <p:txBody>
          <a:bodyPr wrap="square">
            <a:spAutoFit/>
          </a:bodyPr>
          <a:lstStyle/>
          <a:p>
            <a:pPr marL="342900" indent="-342900" eaLnBrk="1" hangingPunct="1">
              <a:lnSpc>
                <a:spcPct val="80000"/>
              </a:lnSpc>
              <a:buFont typeface="Wingdings" pitchFamily="2" charset="2"/>
              <a:buChar char="Ø"/>
            </a:pPr>
            <a:r>
              <a:rPr lang="tr-TR" sz="2000" b="1" dirty="0" smtClean="0"/>
              <a:t>Birinci Bölüm </a:t>
            </a:r>
          </a:p>
          <a:p>
            <a:pPr marL="342900" indent="-342900" eaLnBrk="1" hangingPunct="1">
              <a:lnSpc>
                <a:spcPct val="80000"/>
              </a:lnSpc>
              <a:buFont typeface="Wingdings" panose="05000000000000000000" pitchFamily="2" charset="2"/>
              <a:buChar char="ü"/>
            </a:pPr>
            <a:r>
              <a:rPr lang="tr-TR" sz="2000" dirty="0" smtClean="0"/>
              <a:t>	</a:t>
            </a:r>
            <a:r>
              <a:rPr lang="tr-TR" sz="2000" i="1" dirty="0" smtClean="0"/>
              <a:t>Anahtar tanımların gözden 	geçirilmesi</a:t>
            </a:r>
          </a:p>
          <a:p>
            <a:pPr marL="342900" indent="-342900" eaLnBrk="1" hangingPunct="1">
              <a:lnSpc>
                <a:spcPct val="80000"/>
              </a:lnSpc>
              <a:buFont typeface="Wingdings" pitchFamily="2" charset="2"/>
              <a:buChar char="Ø"/>
            </a:pPr>
            <a:endParaRPr lang="tr-TR" sz="2000" b="1" dirty="0" smtClean="0"/>
          </a:p>
          <a:p>
            <a:pPr marL="342900" indent="-342900" eaLnBrk="1" hangingPunct="1">
              <a:lnSpc>
                <a:spcPct val="80000"/>
              </a:lnSpc>
              <a:buFont typeface="Wingdings" pitchFamily="2" charset="2"/>
              <a:buChar char="Ø"/>
            </a:pPr>
            <a:r>
              <a:rPr lang="tr-TR" sz="2000" b="1" dirty="0" smtClean="0"/>
              <a:t>İkinci Bölüm</a:t>
            </a:r>
          </a:p>
          <a:p>
            <a:pPr marL="342900" indent="-342900" eaLnBrk="1" hangingPunct="1">
              <a:lnSpc>
                <a:spcPct val="80000"/>
              </a:lnSpc>
              <a:buFont typeface="Wingdings" panose="05000000000000000000" pitchFamily="2" charset="2"/>
              <a:buChar char="ü"/>
            </a:pPr>
            <a:r>
              <a:rPr lang="tr-TR" sz="2000" i="1" dirty="0" smtClean="0"/>
              <a:t>Yerli servis sağlayıcılarla işbirliği</a:t>
            </a:r>
          </a:p>
          <a:p>
            <a:pPr marL="342900" indent="-342900" eaLnBrk="1" hangingPunct="1">
              <a:lnSpc>
                <a:spcPct val="80000"/>
              </a:lnSpc>
              <a:buFont typeface="Wingdings" pitchFamily="2" charset="2"/>
              <a:buChar char="Ø"/>
            </a:pPr>
            <a:endParaRPr lang="tr-TR" sz="2000" b="1" dirty="0" smtClean="0"/>
          </a:p>
          <a:p>
            <a:pPr marL="342900" indent="-342900" eaLnBrk="1" hangingPunct="1">
              <a:lnSpc>
                <a:spcPct val="80000"/>
              </a:lnSpc>
              <a:buFont typeface="Wingdings" pitchFamily="2" charset="2"/>
              <a:buChar char="Ø"/>
            </a:pPr>
            <a:r>
              <a:rPr lang="tr-TR" sz="2000" b="1" dirty="0" smtClean="0"/>
              <a:t>Üçüncü Bölüm</a:t>
            </a:r>
          </a:p>
          <a:p>
            <a:pPr marL="342900" indent="-342900" eaLnBrk="1" hangingPunct="1">
              <a:lnSpc>
                <a:spcPct val="80000"/>
              </a:lnSpc>
              <a:buFont typeface="Wingdings" panose="05000000000000000000" pitchFamily="2" charset="2"/>
              <a:buChar char="ü"/>
            </a:pPr>
            <a:r>
              <a:rPr lang="tr-TR" sz="2000" i="1" dirty="0" smtClean="0"/>
              <a:t>Veri toplama için yabancı servis sağlayıcılarla işbirliği</a:t>
            </a:r>
            <a:endParaRPr lang="tr-TR" sz="2000" i="1" dirty="0"/>
          </a:p>
        </p:txBody>
      </p:sp>
      <p:sp>
        <p:nvSpPr>
          <p:cNvPr id="6" name="Rectangle 5">
            <a:extLst>
              <a:ext uri="{FF2B5EF4-FFF2-40B4-BE49-F238E27FC236}">
                <a16:creationId xmlns:a16="http://schemas.microsoft.com/office/drawing/2014/main" xmlns="" id="{EA3FFC4F-A0C7-6241-A6A3-D4D1CB58E595}"/>
              </a:ext>
            </a:extLst>
          </p:cNvPr>
          <p:cNvSpPr/>
          <p:nvPr/>
        </p:nvSpPr>
        <p:spPr>
          <a:xfrm>
            <a:off x="4572000" y="1795981"/>
            <a:ext cx="4572000" cy="1815882"/>
          </a:xfrm>
          <a:prstGeom prst="rect">
            <a:avLst/>
          </a:prstGeom>
        </p:spPr>
        <p:txBody>
          <a:bodyPr>
            <a:spAutoFit/>
          </a:bodyPr>
          <a:lstStyle/>
          <a:p>
            <a:pPr marL="342900" indent="-342900" eaLnBrk="1" hangingPunct="1">
              <a:lnSpc>
                <a:spcPct val="80000"/>
              </a:lnSpc>
              <a:buFont typeface="Wingdings" pitchFamily="2" charset="2"/>
              <a:buChar char="Ø"/>
            </a:pPr>
            <a:r>
              <a:rPr lang="tr-TR" sz="2000" b="1" dirty="0" smtClean="0"/>
              <a:t>Dördüncü Bölüm</a:t>
            </a:r>
          </a:p>
          <a:p>
            <a:pPr marL="342900" indent="-342900" eaLnBrk="1" hangingPunct="1">
              <a:lnSpc>
                <a:spcPct val="80000"/>
              </a:lnSpc>
              <a:buFont typeface="Wingdings" panose="05000000000000000000" pitchFamily="2" charset="2"/>
              <a:buChar char="ü"/>
            </a:pPr>
            <a:r>
              <a:rPr lang="tr-TR" sz="2000" i="1" dirty="0" smtClean="0"/>
              <a:t>Yasadışı içeriğin kaldırılması için yabancı servis sağlayıcılarla işbirliği</a:t>
            </a:r>
          </a:p>
          <a:p>
            <a:pPr marL="342900" indent="-342900" eaLnBrk="1" hangingPunct="1">
              <a:lnSpc>
                <a:spcPct val="80000"/>
              </a:lnSpc>
              <a:buFont typeface="Wingdings" pitchFamily="2" charset="2"/>
              <a:buChar char="Ø"/>
            </a:pPr>
            <a:endParaRPr lang="tr-TR" sz="2000" b="1" dirty="0" smtClean="0"/>
          </a:p>
          <a:p>
            <a:pPr marL="342900" indent="-342900" eaLnBrk="1" hangingPunct="1">
              <a:lnSpc>
                <a:spcPct val="80000"/>
              </a:lnSpc>
              <a:buFont typeface="Wingdings" pitchFamily="2" charset="2"/>
              <a:buChar char="Ø"/>
            </a:pPr>
            <a:endParaRPr lang="tr-TR" sz="2000" b="1" dirty="0" smtClean="0"/>
          </a:p>
          <a:p>
            <a:pPr marL="342900" indent="-342900" eaLnBrk="1" hangingPunct="1">
              <a:lnSpc>
                <a:spcPct val="80000"/>
              </a:lnSpc>
              <a:buFont typeface="Wingdings" pitchFamily="2" charset="2"/>
              <a:buChar char="Ø"/>
            </a:pPr>
            <a:r>
              <a:rPr lang="tr-TR" sz="2000" b="1" dirty="0" smtClean="0"/>
              <a:t>Beşinci Bölüm</a:t>
            </a:r>
          </a:p>
          <a:p>
            <a:pPr marL="342900" indent="-342900" eaLnBrk="1" hangingPunct="1">
              <a:lnSpc>
                <a:spcPct val="80000"/>
              </a:lnSpc>
              <a:buFont typeface="Wingdings" panose="05000000000000000000" pitchFamily="2" charset="2"/>
              <a:buChar char="ü"/>
            </a:pPr>
            <a:r>
              <a:rPr lang="tr-TR" sz="2000" i="1" dirty="0" smtClean="0"/>
              <a:t>Özet</a:t>
            </a:r>
            <a:endParaRPr lang="tr-TR" sz="2000" i="1" dirty="0"/>
          </a:p>
        </p:txBody>
      </p:sp>
    </p:spTree>
    <p:extLst>
      <p:ext uri="{BB962C8B-B14F-4D97-AF65-F5344CB8AC3E}">
        <p14:creationId xmlns:p14="http://schemas.microsoft.com/office/powerpoint/2010/main" xmlns=""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BR" altLang="sr-Latn-RS" sz="3200" b="1" dirty="0"/>
              <a:t>Örnek - Facebook Acil Durum Talebi</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5" name="Picture 4">
            <a:extLst>
              <a:ext uri="{FF2B5EF4-FFF2-40B4-BE49-F238E27FC236}">
                <a16:creationId xmlns:a16="http://schemas.microsoft.com/office/drawing/2014/main" xmlns="" id="{79B6DAC5-EE06-4822-ABD0-1D8A5AD71A3F}"/>
              </a:ext>
            </a:extLst>
          </p:cNvPr>
          <p:cNvPicPr>
            <a:picLocks noChangeAspect="1"/>
          </p:cNvPicPr>
          <p:nvPr/>
        </p:nvPicPr>
        <p:blipFill>
          <a:blip r:embed="rId4"/>
          <a:stretch>
            <a:fillRect/>
          </a:stretch>
        </p:blipFill>
        <p:spPr>
          <a:xfrm>
            <a:off x="0" y="1351270"/>
            <a:ext cx="9144000" cy="5201930"/>
          </a:xfrm>
          <a:prstGeom prst="rect">
            <a:avLst/>
          </a:prstGeom>
        </p:spPr>
      </p:pic>
      <p:sp>
        <p:nvSpPr>
          <p:cNvPr id="8" name="Rectangle 7">
            <a:extLst>
              <a:ext uri="{FF2B5EF4-FFF2-40B4-BE49-F238E27FC236}">
                <a16:creationId xmlns:a16="http://schemas.microsoft.com/office/drawing/2014/main" xmlns="" id="{87DCA74B-D909-49E7-9149-DA00FEBCD4E9}"/>
              </a:ext>
            </a:extLst>
          </p:cNvPr>
          <p:cNvSpPr/>
          <p:nvPr/>
        </p:nvSpPr>
        <p:spPr>
          <a:xfrm>
            <a:off x="192487" y="947201"/>
            <a:ext cx="8584961" cy="430887"/>
          </a:xfrm>
          <a:prstGeom prst="rect">
            <a:avLst/>
          </a:prstGeom>
        </p:spPr>
        <p:txBody>
          <a:bodyPr wrap="square">
            <a:spAutoFit/>
          </a:bodyPr>
          <a:lstStyle/>
          <a:p>
            <a:pPr algn="ctr">
              <a:defRPr/>
            </a:pPr>
            <a:r>
              <a:rPr lang="tr-TR" sz="2200" b="1" dirty="0" smtClean="0"/>
              <a:t>Adım 1: Kolluk Kuvvetleri Talep Sistemine Erişim Sağlayın</a:t>
            </a:r>
            <a:endParaRPr lang="tr-TR" sz="2200" b="1" dirty="0"/>
          </a:p>
        </p:txBody>
      </p:sp>
    </p:spTree>
    <p:extLst>
      <p:ext uri="{BB962C8B-B14F-4D97-AF65-F5344CB8AC3E}">
        <p14:creationId xmlns:p14="http://schemas.microsoft.com/office/powerpoint/2010/main" xmlns="" val="2497302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BR" altLang="sr-Latn-RS" sz="3200" b="1" dirty="0"/>
              <a:t>Örnek - Facebook Acil Durum Talebi</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8" name="Rectangle 7">
            <a:extLst>
              <a:ext uri="{FF2B5EF4-FFF2-40B4-BE49-F238E27FC236}">
                <a16:creationId xmlns:a16="http://schemas.microsoft.com/office/drawing/2014/main" xmlns="" id="{87DCA74B-D909-49E7-9149-DA00FEBCD4E9}"/>
              </a:ext>
            </a:extLst>
          </p:cNvPr>
          <p:cNvSpPr/>
          <p:nvPr/>
        </p:nvSpPr>
        <p:spPr>
          <a:xfrm>
            <a:off x="192487" y="947201"/>
            <a:ext cx="8584961" cy="769441"/>
          </a:xfrm>
          <a:prstGeom prst="rect">
            <a:avLst/>
          </a:prstGeom>
        </p:spPr>
        <p:txBody>
          <a:bodyPr wrap="square">
            <a:spAutoFit/>
          </a:bodyPr>
          <a:lstStyle/>
          <a:p>
            <a:pPr algn="ctr">
              <a:defRPr/>
            </a:pPr>
            <a:r>
              <a:rPr lang="tr-TR" sz="2200" b="1" dirty="0" smtClean="0"/>
              <a:t>Adım 2: "Kayıt İsteği Oluştur" bölümünü seçin ve formu doldurun</a:t>
            </a:r>
            <a:endParaRPr lang="tr-TR" sz="2200" b="1" dirty="0"/>
          </a:p>
        </p:txBody>
      </p:sp>
      <p:pic>
        <p:nvPicPr>
          <p:cNvPr id="6" name="Picture 5">
            <a:extLst>
              <a:ext uri="{FF2B5EF4-FFF2-40B4-BE49-F238E27FC236}">
                <a16:creationId xmlns:a16="http://schemas.microsoft.com/office/drawing/2014/main" xmlns="" id="{2D6AEAEF-8D71-480D-B761-6CBF16FAB9E1}"/>
              </a:ext>
            </a:extLst>
          </p:cNvPr>
          <p:cNvPicPr>
            <a:picLocks noChangeAspect="1"/>
          </p:cNvPicPr>
          <p:nvPr/>
        </p:nvPicPr>
        <p:blipFill>
          <a:blip r:embed="rId4"/>
          <a:stretch>
            <a:fillRect/>
          </a:stretch>
        </p:blipFill>
        <p:spPr>
          <a:xfrm>
            <a:off x="0" y="1811983"/>
            <a:ext cx="9143999" cy="4716959"/>
          </a:xfrm>
          <a:prstGeom prst="rect">
            <a:avLst/>
          </a:prstGeom>
        </p:spPr>
      </p:pic>
    </p:spTree>
    <p:extLst>
      <p:ext uri="{BB962C8B-B14F-4D97-AF65-F5344CB8AC3E}">
        <p14:creationId xmlns:p14="http://schemas.microsoft.com/office/powerpoint/2010/main" xmlns="" val="37048115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BR" altLang="sr-Latn-RS" sz="3200" b="1" dirty="0"/>
              <a:t>Örnek - Facebook Acil Durum Talebi</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8" name="Rectangle 7">
            <a:extLst>
              <a:ext uri="{FF2B5EF4-FFF2-40B4-BE49-F238E27FC236}">
                <a16:creationId xmlns:a16="http://schemas.microsoft.com/office/drawing/2014/main" xmlns="" id="{87DCA74B-D909-49E7-9149-DA00FEBCD4E9}"/>
              </a:ext>
            </a:extLst>
          </p:cNvPr>
          <p:cNvSpPr/>
          <p:nvPr/>
        </p:nvSpPr>
        <p:spPr>
          <a:xfrm>
            <a:off x="192487" y="947201"/>
            <a:ext cx="8584961" cy="769441"/>
          </a:xfrm>
          <a:prstGeom prst="rect">
            <a:avLst/>
          </a:prstGeom>
        </p:spPr>
        <p:txBody>
          <a:bodyPr wrap="square">
            <a:spAutoFit/>
          </a:bodyPr>
          <a:lstStyle/>
          <a:p>
            <a:pPr algn="ctr">
              <a:defRPr/>
            </a:pPr>
            <a:r>
              <a:rPr lang="tr-TR" sz="2200" b="1" dirty="0" smtClean="0"/>
              <a:t>Adım 2: "Kayıt İsteği Oluştur" bölümünü seçin ve formu doldurun</a:t>
            </a:r>
            <a:endParaRPr lang="tr-TR" sz="2200" b="1" dirty="0"/>
          </a:p>
        </p:txBody>
      </p:sp>
      <p:pic>
        <p:nvPicPr>
          <p:cNvPr id="5" name="Picture 4">
            <a:extLst>
              <a:ext uri="{FF2B5EF4-FFF2-40B4-BE49-F238E27FC236}">
                <a16:creationId xmlns:a16="http://schemas.microsoft.com/office/drawing/2014/main" xmlns="" id="{7802C5AB-9DBC-4AA8-8014-65914F305F09}"/>
              </a:ext>
            </a:extLst>
          </p:cNvPr>
          <p:cNvPicPr>
            <a:picLocks noChangeAspect="1"/>
          </p:cNvPicPr>
          <p:nvPr/>
        </p:nvPicPr>
        <p:blipFill>
          <a:blip r:embed="rId4"/>
          <a:stretch>
            <a:fillRect/>
          </a:stretch>
        </p:blipFill>
        <p:spPr>
          <a:xfrm>
            <a:off x="1" y="1716641"/>
            <a:ext cx="9224010" cy="4840641"/>
          </a:xfrm>
          <a:prstGeom prst="rect">
            <a:avLst/>
          </a:prstGeom>
        </p:spPr>
      </p:pic>
    </p:spTree>
    <p:extLst>
      <p:ext uri="{BB962C8B-B14F-4D97-AF65-F5344CB8AC3E}">
        <p14:creationId xmlns:p14="http://schemas.microsoft.com/office/powerpoint/2010/main" xmlns="" val="13330936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pt-BR" altLang="sr-Latn-RS" sz="3200" b="1" dirty="0"/>
              <a:t>Örnek - Facebook Acil Durum Talebi</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8" name="Rectangle 7">
            <a:extLst>
              <a:ext uri="{FF2B5EF4-FFF2-40B4-BE49-F238E27FC236}">
                <a16:creationId xmlns:a16="http://schemas.microsoft.com/office/drawing/2014/main" xmlns="" id="{87DCA74B-D909-49E7-9149-DA00FEBCD4E9}"/>
              </a:ext>
            </a:extLst>
          </p:cNvPr>
          <p:cNvSpPr/>
          <p:nvPr/>
        </p:nvSpPr>
        <p:spPr>
          <a:xfrm>
            <a:off x="192487" y="947201"/>
            <a:ext cx="8584961" cy="430887"/>
          </a:xfrm>
          <a:prstGeom prst="rect">
            <a:avLst/>
          </a:prstGeom>
        </p:spPr>
        <p:txBody>
          <a:bodyPr wrap="square">
            <a:spAutoFit/>
          </a:bodyPr>
          <a:lstStyle/>
          <a:p>
            <a:pPr algn="ctr">
              <a:defRPr/>
            </a:pPr>
            <a:r>
              <a:rPr lang="tr-TR" sz="2200" b="1" dirty="0" smtClean="0"/>
              <a:t>Adım 3: Belgeleri Ekleyin</a:t>
            </a:r>
            <a:endParaRPr lang="tr-TR" sz="2200" b="1" dirty="0"/>
          </a:p>
        </p:txBody>
      </p:sp>
      <p:pic>
        <p:nvPicPr>
          <p:cNvPr id="6" name="Picture 5">
            <a:extLst>
              <a:ext uri="{FF2B5EF4-FFF2-40B4-BE49-F238E27FC236}">
                <a16:creationId xmlns:a16="http://schemas.microsoft.com/office/drawing/2014/main" xmlns="" id="{CD5F1E05-7C5A-459C-9600-05A517DF4B32}"/>
              </a:ext>
            </a:extLst>
          </p:cNvPr>
          <p:cNvPicPr>
            <a:picLocks noChangeAspect="1"/>
          </p:cNvPicPr>
          <p:nvPr/>
        </p:nvPicPr>
        <p:blipFill>
          <a:blip r:embed="rId4"/>
          <a:stretch>
            <a:fillRect/>
          </a:stretch>
        </p:blipFill>
        <p:spPr>
          <a:xfrm>
            <a:off x="190500" y="1798615"/>
            <a:ext cx="8763000" cy="1381125"/>
          </a:xfrm>
          <a:prstGeom prst="rect">
            <a:avLst/>
          </a:prstGeom>
        </p:spPr>
      </p:pic>
      <p:sp>
        <p:nvSpPr>
          <p:cNvPr id="7" name="Rectangle 6">
            <a:extLst>
              <a:ext uri="{FF2B5EF4-FFF2-40B4-BE49-F238E27FC236}">
                <a16:creationId xmlns:a16="http://schemas.microsoft.com/office/drawing/2014/main" xmlns="" id="{AE6DA1C5-7420-4A0C-B902-4E95366F80DC}"/>
              </a:ext>
            </a:extLst>
          </p:cNvPr>
          <p:cNvSpPr/>
          <p:nvPr/>
        </p:nvSpPr>
        <p:spPr>
          <a:xfrm>
            <a:off x="532468" y="3534757"/>
            <a:ext cx="7266825" cy="2246769"/>
          </a:xfrm>
          <a:prstGeom prst="rect">
            <a:avLst/>
          </a:prstGeom>
        </p:spPr>
        <p:txBody>
          <a:bodyPr wrap="square">
            <a:spAutoFit/>
          </a:bodyPr>
          <a:lstStyle/>
          <a:p>
            <a:pPr marL="342900" indent="-342900">
              <a:buFont typeface="Wingdings" pitchFamily="2" charset="2"/>
              <a:buChar char="ü"/>
            </a:pPr>
            <a:r>
              <a:rPr lang="tr-TR" sz="2000" dirty="0" smtClean="0"/>
              <a:t>Bu, aşağıdakiler gibi destekleyici belgeleri içerebilir:</a:t>
            </a:r>
          </a:p>
          <a:p>
            <a:pPr marL="342900" indent="-342900">
              <a:buFont typeface="Wingdings" pitchFamily="2" charset="2"/>
              <a:buChar char="ü"/>
            </a:pPr>
            <a:endParaRPr lang="tr-TR" sz="2000" dirty="0" smtClean="0"/>
          </a:p>
          <a:p>
            <a:pPr marL="800100" lvl="1" indent="-342900">
              <a:buFont typeface="Wingdings" pitchFamily="2" charset="2"/>
              <a:buChar char="ü"/>
            </a:pPr>
            <a:r>
              <a:rPr lang="tr-TR" sz="2000" dirty="0"/>
              <a:t>Ş</a:t>
            </a:r>
            <a:r>
              <a:rPr lang="tr-TR" sz="2000" dirty="0" smtClean="0"/>
              <a:t>ikayet (İngilizce çevirisiyle)</a:t>
            </a:r>
          </a:p>
          <a:p>
            <a:pPr marL="800100" lvl="1" indent="-342900">
              <a:buFont typeface="Wingdings" pitchFamily="2" charset="2"/>
              <a:buChar char="ü"/>
            </a:pPr>
            <a:endParaRPr lang="tr-TR" sz="2000" dirty="0" smtClean="0"/>
          </a:p>
          <a:p>
            <a:pPr marL="800100" lvl="1" indent="-342900">
              <a:buFont typeface="Wingdings" pitchFamily="2" charset="2"/>
              <a:buChar char="ü"/>
            </a:pPr>
            <a:r>
              <a:rPr lang="tr-TR" sz="2000" dirty="0"/>
              <a:t>M</a:t>
            </a:r>
            <a:r>
              <a:rPr lang="tr-TR" sz="2000" dirty="0" smtClean="0"/>
              <a:t>evcut herhangi bir delil (İngilizce çevirisiyle)</a:t>
            </a:r>
          </a:p>
          <a:p>
            <a:pPr marL="800100" lvl="1" indent="-342900">
              <a:buFont typeface="Wingdings" pitchFamily="2" charset="2"/>
              <a:buChar char="ü"/>
            </a:pPr>
            <a:endParaRPr lang="tr-TR" sz="2000" dirty="0" smtClean="0"/>
          </a:p>
          <a:p>
            <a:pPr marL="800100" lvl="1" indent="-342900">
              <a:buFont typeface="Wingdings" pitchFamily="2" charset="2"/>
              <a:buChar char="ü"/>
            </a:pPr>
            <a:r>
              <a:rPr lang="tr-TR" sz="2000" dirty="0"/>
              <a:t>M</a:t>
            </a:r>
            <a:r>
              <a:rPr lang="tr-TR" sz="2000" dirty="0" smtClean="0"/>
              <a:t>ahkeme kararı (İngilizce çevirisiyle) (varsa)</a:t>
            </a:r>
            <a:endParaRPr lang="tr-TR" sz="2000" dirty="0"/>
          </a:p>
        </p:txBody>
      </p:sp>
    </p:spTree>
    <p:extLst>
      <p:ext uri="{BB962C8B-B14F-4D97-AF65-F5344CB8AC3E}">
        <p14:creationId xmlns:p14="http://schemas.microsoft.com/office/powerpoint/2010/main" xmlns="" val="13960621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tr-TR" sz="3200" b="1" dirty="0" smtClean="0"/>
              <a:t>Anket Sorusu</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682942203"/>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9"/>
          <a:stretch>
            <a:fillRect/>
          </a:stretch>
        </p:blipFill>
        <p:spPr>
          <a:xfrm>
            <a:off x="7395559" y="872616"/>
            <a:ext cx="1767076" cy="1767076"/>
          </a:xfrm>
          <a:prstGeom prst="rect">
            <a:avLst/>
          </a:prstGeom>
        </p:spPr>
      </p:pic>
    </p:spTree>
    <p:extLst>
      <p:ext uri="{BB962C8B-B14F-4D97-AF65-F5344CB8AC3E}">
        <p14:creationId xmlns:p14="http://schemas.microsoft.com/office/powerpoint/2010/main" xmlns="" val="35540454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Numarası Yer Tutucusu 1"/>
          <p:cNvSpPr>
            <a:spLocks noGrp="1"/>
          </p:cNvSpPr>
          <p:nvPr>
            <p:ph type="sldNum" sz="quarter" idx="12"/>
          </p:nvPr>
        </p:nvSpPr>
        <p:spPr/>
        <p:txBody>
          <a:bodyPr/>
          <a:lstStyle/>
          <a:p>
            <a:pPr>
              <a:defRPr/>
            </a:pPr>
            <a:fld id="{0E1F2CE5-82EE-4D86-A1BA-A62E2F853B8E}" type="slidenum">
              <a:rPr lang="en-US" smtClean="0"/>
              <a:pPr>
                <a:defRPr/>
              </a:pPr>
              <a:t>25</a:t>
            </a:fld>
            <a:endParaRPr lang="en-US"/>
          </a:p>
        </p:txBody>
      </p:sp>
      <p:sp>
        <p:nvSpPr>
          <p:cNvPr id="3"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a:t>Üretim Emirleri</a:t>
            </a:r>
            <a:endParaRPr lang="en-GB" sz="3200" b="1" dirty="0"/>
          </a:p>
        </p:txBody>
      </p:sp>
      <p:sp>
        <p:nvSpPr>
          <p:cNvPr id="4" name="Rectangle 4">
            <a:extLst>
              <a:ext uri="{FF2B5EF4-FFF2-40B4-BE49-F238E27FC236}">
                <a16:creationId xmlns:a16="http://schemas.microsoft.com/office/drawing/2014/main" xmlns="" id="{7FA81925-418B-D44C-9255-2AEBBFBC0ADA}"/>
              </a:ext>
            </a:extLst>
          </p:cNvPr>
          <p:cNvSpPr/>
          <p:nvPr/>
        </p:nvSpPr>
        <p:spPr>
          <a:xfrm>
            <a:off x="95828" y="1139969"/>
            <a:ext cx="4476172" cy="3785652"/>
          </a:xfrm>
          <a:prstGeom prst="rect">
            <a:avLst/>
          </a:prstGeom>
        </p:spPr>
        <p:txBody>
          <a:bodyPr wrap="square">
            <a:spAutoFit/>
          </a:bodyPr>
          <a:lstStyle/>
          <a:p>
            <a:pPr marL="342900" indent="-342900" algn="just">
              <a:buFont typeface="Wingdings" pitchFamily="2" charset="2"/>
              <a:buChar char="Ø"/>
            </a:pPr>
            <a:r>
              <a:rPr lang="tr-TR" sz="2000" b="1" dirty="0"/>
              <a:t>Madde 18 – Üretim emri</a:t>
            </a:r>
          </a:p>
          <a:p>
            <a:pPr algn="just"/>
            <a:r>
              <a:rPr lang="tr-TR" sz="2000" dirty="0"/>
              <a:t>1 Taraflardan her biri, yetkili makamlarına aşağıdakilere emir verme yetkisini sağlamak için gerekli olabilecek yasal ve diğer önlemleri alacaktır:</a:t>
            </a:r>
          </a:p>
          <a:p>
            <a:pPr algn="just"/>
            <a:r>
              <a:rPr lang="tr-TR" sz="2000" dirty="0"/>
              <a:t>b </a:t>
            </a:r>
            <a:r>
              <a:rPr lang="tr-TR" sz="2000" dirty="0">
                <a:solidFill>
                  <a:srgbClr val="FF0000"/>
                </a:solidFill>
              </a:rPr>
              <a:t>Tarafın bölgesinde</a:t>
            </a:r>
            <a:r>
              <a:rPr lang="tr-TR" sz="2000" dirty="0"/>
              <a:t> hizmet sağlayıcının mülkiyetinde veya kontrolünde bulunan bu tür hizmetlerle ilgili abone bilgilerini sunmak için hizmet sunan bir hizmet sağlayıcı. </a:t>
            </a:r>
          </a:p>
        </p:txBody>
      </p:sp>
      <p:sp>
        <p:nvSpPr>
          <p:cNvPr id="6" name="Rectangle 5">
            <a:extLst>
              <a:ext uri="{FF2B5EF4-FFF2-40B4-BE49-F238E27FC236}">
                <a16:creationId xmlns:a16="http://schemas.microsoft.com/office/drawing/2014/main" xmlns="" id="{524B6456-681F-2F44-A01A-AD3514E81BD2}"/>
              </a:ext>
            </a:extLst>
          </p:cNvPr>
          <p:cNvSpPr/>
          <p:nvPr/>
        </p:nvSpPr>
        <p:spPr>
          <a:xfrm>
            <a:off x="4607511" y="1079428"/>
            <a:ext cx="4414946" cy="5324535"/>
          </a:xfrm>
          <a:prstGeom prst="rect">
            <a:avLst/>
          </a:prstGeom>
        </p:spPr>
        <p:txBody>
          <a:bodyPr wrap="square">
            <a:spAutoFit/>
          </a:bodyPr>
          <a:lstStyle/>
          <a:p>
            <a:pPr marL="342900" indent="-342900" algn="just">
              <a:buFont typeface="Wingdings" pitchFamily="2" charset="2"/>
              <a:buChar char="ü"/>
            </a:pPr>
            <a:r>
              <a:rPr lang="tr-TR" sz="2000" dirty="0" smtClean="0"/>
              <a:t>Yurtiçinde hizmet vermeleri halinde yurt dışı servis sağlayıcılara  üretim emri verilebilir.</a:t>
            </a:r>
          </a:p>
          <a:p>
            <a:pPr marL="342900" indent="-342900" algn="just">
              <a:buFont typeface="Wingdings" pitchFamily="2" charset="2"/>
              <a:buChar char="ü"/>
            </a:pPr>
            <a:endParaRPr lang="tr-TR" sz="2000" dirty="0" smtClean="0"/>
          </a:p>
          <a:p>
            <a:pPr marL="342900" indent="-342900" algn="just">
              <a:buFont typeface="Wingdings" pitchFamily="2" charset="2"/>
              <a:buChar char="ü"/>
            </a:pPr>
            <a:r>
              <a:rPr lang="tr-TR" sz="2000" dirty="0" smtClean="0"/>
              <a:t>Servis sağlayıcı ülkeyle gerçek ve önemli bir bağlantı kurmuş olmalıdır - örneğin</a:t>
            </a:r>
          </a:p>
          <a:p>
            <a:pPr marL="800100" lvl="1" indent="-342900" algn="just">
              <a:buFont typeface="Wingdings" pitchFamily="2" charset="2"/>
              <a:buChar char="ü"/>
            </a:pPr>
            <a:r>
              <a:rPr lang="tr-TR" sz="2000" dirty="0" smtClean="0"/>
              <a:t>Yerelde reklam faaliyetleri</a:t>
            </a:r>
          </a:p>
          <a:p>
            <a:pPr marL="800100" lvl="1" indent="-342900" algn="just">
              <a:buFont typeface="Wingdings" pitchFamily="2" charset="2"/>
              <a:buChar char="ü"/>
            </a:pPr>
            <a:r>
              <a:rPr lang="tr-TR" sz="2000" dirty="0" smtClean="0"/>
              <a:t>Yerel dilde reklam faaliyetleri</a:t>
            </a:r>
          </a:p>
          <a:p>
            <a:pPr marL="800100" lvl="1" indent="-342900" algn="just">
              <a:buFont typeface="Wingdings" pitchFamily="2" charset="2"/>
              <a:buChar char="ü"/>
            </a:pPr>
            <a:r>
              <a:rPr lang="tr-TR" sz="2000" dirty="0" smtClean="0"/>
              <a:t>Faaliyetleri sırasında yerel abone bilgilerini ve ilgili trafik verilerini kullanma</a:t>
            </a:r>
          </a:p>
          <a:p>
            <a:pPr marL="800100" lvl="1" indent="-342900" algn="just">
              <a:buFont typeface="Wingdings" pitchFamily="2" charset="2"/>
              <a:buChar char="ü"/>
            </a:pPr>
            <a:r>
              <a:rPr lang="tr-TR" sz="2000" dirty="0" smtClean="0"/>
              <a:t>Yerel abonelerle etkileşim</a:t>
            </a:r>
          </a:p>
          <a:p>
            <a:pPr marL="800100" lvl="1" indent="-342900" algn="just">
              <a:buFont typeface="Wingdings" pitchFamily="2" charset="2"/>
              <a:buChar char="ü"/>
            </a:pPr>
            <a:r>
              <a:rPr lang="tr-TR" sz="2000" dirty="0" smtClean="0"/>
              <a:t>Başka şekilde yerel olarak kurulmuş kabul edilecek durumlar </a:t>
            </a:r>
            <a:endParaRPr lang="tr-TR" sz="2000" dirty="0"/>
          </a:p>
        </p:txBody>
      </p:sp>
    </p:spTree>
    <p:extLst>
      <p:ext uri="{BB962C8B-B14F-4D97-AF65-F5344CB8AC3E}">
        <p14:creationId xmlns:p14="http://schemas.microsoft.com/office/powerpoint/2010/main" xmlns="" val="20774840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6F06AC66-23C9-478D-89FF-FAE02BB6DF6D}"/>
              </a:ext>
            </a:extLst>
          </p:cNvPr>
          <p:cNvSpPr>
            <a:spLocks noGrp="1"/>
          </p:cNvSpPr>
          <p:nvPr>
            <p:ph type="sldNum" sz="quarter" idx="12"/>
          </p:nvPr>
        </p:nvSpPr>
        <p:spPr/>
        <p:txBody>
          <a:bodyPr/>
          <a:lstStyle/>
          <a:p>
            <a:pPr>
              <a:defRPr/>
            </a:pPr>
            <a:fld id="{0E1F2CE5-82EE-4D86-A1BA-A62E2F853B8E}" type="slidenum">
              <a:rPr lang="en-US" smtClean="0"/>
              <a:pPr>
                <a:defRPr/>
              </a:pPr>
              <a:t>26</a:t>
            </a:fld>
            <a:endParaRPr lang="en-US"/>
          </a:p>
        </p:txBody>
      </p:sp>
      <p:pic>
        <p:nvPicPr>
          <p:cNvPr id="3" name="Picture 2">
            <a:extLst>
              <a:ext uri="{FF2B5EF4-FFF2-40B4-BE49-F238E27FC236}">
                <a16:creationId xmlns:a16="http://schemas.microsoft.com/office/drawing/2014/main" xmlns="" id="{A5DAC512-0B7E-4CBA-B98C-5B03A8C7EEEC}"/>
              </a:ext>
            </a:extLst>
          </p:cNvPr>
          <p:cNvPicPr>
            <a:picLocks noChangeAspect="1"/>
          </p:cNvPicPr>
          <p:nvPr/>
        </p:nvPicPr>
        <p:blipFill>
          <a:blip r:embed="rId3"/>
          <a:stretch>
            <a:fillRect/>
          </a:stretch>
        </p:blipFill>
        <p:spPr>
          <a:xfrm>
            <a:off x="668401" y="590063"/>
            <a:ext cx="8105775" cy="5267325"/>
          </a:xfrm>
          <a:prstGeom prst="rect">
            <a:avLst/>
          </a:prstGeom>
        </p:spPr>
      </p:pic>
    </p:spTree>
    <p:extLst>
      <p:ext uri="{BB962C8B-B14F-4D97-AF65-F5344CB8AC3E}">
        <p14:creationId xmlns:p14="http://schemas.microsoft.com/office/powerpoint/2010/main" xmlns="" val="22747834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4DB2DA6-207F-4B5D-83D0-23ECEE8AFF9C}"/>
              </a:ext>
            </a:extLst>
          </p:cNvPr>
          <p:cNvSpPr>
            <a:spLocks noGrp="1"/>
          </p:cNvSpPr>
          <p:nvPr>
            <p:ph type="sldNum" sz="quarter" idx="12"/>
          </p:nvPr>
        </p:nvSpPr>
        <p:spPr/>
        <p:txBody>
          <a:bodyPr/>
          <a:lstStyle/>
          <a:p>
            <a:pPr>
              <a:defRPr/>
            </a:pPr>
            <a:fld id="{0E1F2CE5-82EE-4D86-A1BA-A62E2F853B8E}" type="slidenum">
              <a:rPr lang="en-US" smtClean="0"/>
              <a:pPr>
                <a:defRPr/>
              </a:pPr>
              <a:t>27</a:t>
            </a:fld>
            <a:endParaRPr lang="en-US"/>
          </a:p>
        </p:txBody>
      </p:sp>
      <p:pic>
        <p:nvPicPr>
          <p:cNvPr id="3" name="Picture 2">
            <a:extLst>
              <a:ext uri="{FF2B5EF4-FFF2-40B4-BE49-F238E27FC236}">
                <a16:creationId xmlns:a16="http://schemas.microsoft.com/office/drawing/2014/main" xmlns="" id="{87D381B4-80C1-41E2-8C41-AA97AB2DA6CD}"/>
              </a:ext>
            </a:extLst>
          </p:cNvPr>
          <p:cNvPicPr>
            <a:picLocks noChangeAspect="1"/>
          </p:cNvPicPr>
          <p:nvPr/>
        </p:nvPicPr>
        <p:blipFill>
          <a:blip r:embed="rId3"/>
          <a:stretch>
            <a:fillRect/>
          </a:stretch>
        </p:blipFill>
        <p:spPr>
          <a:xfrm>
            <a:off x="862012" y="4762"/>
            <a:ext cx="7419975" cy="6848475"/>
          </a:xfrm>
          <a:prstGeom prst="rect">
            <a:avLst/>
          </a:prstGeom>
        </p:spPr>
      </p:pic>
    </p:spTree>
    <p:extLst>
      <p:ext uri="{BB962C8B-B14F-4D97-AF65-F5344CB8AC3E}">
        <p14:creationId xmlns:p14="http://schemas.microsoft.com/office/powerpoint/2010/main" xmlns="" val="13535599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28</a:t>
            </a:fld>
            <a:endParaRPr lang="en-US"/>
          </a:p>
        </p:txBody>
      </p:sp>
      <p:graphicFrame>
        <p:nvGraphicFramePr>
          <p:cNvPr id="4" name="Diagram 3">
            <a:extLst>
              <a:ext uri="{FF2B5EF4-FFF2-40B4-BE49-F238E27FC236}">
                <a16:creationId xmlns:a16="http://schemas.microsoft.com/office/drawing/2014/main" xmlns="" id="{05437733-B3E6-4DBB-8A2D-CA7D17A3901A}"/>
              </a:ext>
            </a:extLst>
          </p:cNvPr>
          <p:cNvGraphicFramePr/>
          <p:nvPr>
            <p:extLst>
              <p:ext uri="{D42A27DB-BD31-4B8C-83A1-F6EECF244321}">
                <p14:modId xmlns:p14="http://schemas.microsoft.com/office/powerpoint/2010/main" xmlns="" val="2099179550"/>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xmlns=""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28</a:t>
            </a:fld>
            <a:endParaRPr lang="en-GB" dirty="0"/>
          </a:p>
        </p:txBody>
      </p:sp>
      <p:sp>
        <p:nvSpPr>
          <p:cNvPr id="8" name="TextBox 7">
            <a:extLst>
              <a:ext uri="{FF2B5EF4-FFF2-40B4-BE49-F238E27FC236}">
                <a16:creationId xmlns:a16="http://schemas.microsoft.com/office/drawing/2014/main" xmlns="" id="{C974593F-343C-4D52-8D55-2FAFCDF04844}"/>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9" name="Slide Number Placeholder 4">
            <a:extLst>
              <a:ext uri="{FF2B5EF4-FFF2-40B4-BE49-F238E27FC236}">
                <a16:creationId xmlns:a16="http://schemas.microsoft.com/office/drawing/2014/main" xmlns=""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0" name="Rectangle 9">
            <a:extLst>
              <a:ext uri="{FF2B5EF4-FFF2-40B4-BE49-F238E27FC236}">
                <a16:creationId xmlns:a16="http://schemas.microsoft.com/office/drawing/2014/main" xmlns=""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xmlns=""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xmlns=""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pitchFamily="34" charset="-128"/>
              </a:rPr>
              <a:t>Anket Sorusu</a:t>
            </a:r>
            <a:endParaRPr lang="en-GB" sz="3200" dirty="0"/>
          </a:p>
        </p:txBody>
      </p:sp>
      <p:pic>
        <p:nvPicPr>
          <p:cNvPr id="13" name="Picture 4">
            <a:extLst>
              <a:ext uri="{FF2B5EF4-FFF2-40B4-BE49-F238E27FC236}">
                <a16:creationId xmlns:a16="http://schemas.microsoft.com/office/drawing/2014/main" xmlns="" id="{B0BAA402-BFA5-4D5C-A83D-3F02308E59AC}"/>
              </a:ext>
            </a:extLst>
          </p:cNvPr>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4" name="TextBox 13">
            <a:extLst>
              <a:ext uri="{FF2B5EF4-FFF2-40B4-BE49-F238E27FC236}">
                <a16:creationId xmlns:a16="http://schemas.microsoft.com/office/drawing/2014/main" xmlns=""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xmlns="" val="2577925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t>Sınır Ötesi Erişim</a:t>
            </a:r>
            <a:endParaRPr lang="tr-TR"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95828" y="1139969"/>
            <a:ext cx="4476172" cy="5355312"/>
          </a:xfrm>
          <a:prstGeom prst="rect">
            <a:avLst/>
          </a:prstGeom>
        </p:spPr>
        <p:txBody>
          <a:bodyPr wrap="square">
            <a:spAutoFit/>
          </a:bodyPr>
          <a:lstStyle/>
          <a:p>
            <a:pPr marL="342900" indent="-342900" algn="just">
              <a:buFont typeface="Wingdings" pitchFamily="2" charset="2"/>
              <a:buChar char="Ø"/>
            </a:pPr>
            <a:r>
              <a:rPr lang="tr-TR" sz="1900" b="1" dirty="0" smtClean="0"/>
              <a:t>Madde 32 - İzin alınarak veya kamuya açık olduğu durumlarda saklanan bilgisayar verilerine sınır ötesi erişim </a:t>
            </a:r>
          </a:p>
          <a:p>
            <a:pPr algn="just"/>
            <a:r>
              <a:rPr lang="tr-TR" sz="1900" dirty="0" smtClean="0"/>
              <a:t>Bir Taraf, </a:t>
            </a:r>
            <a:r>
              <a:rPr lang="tr-TR" sz="1900" b="1" dirty="0" smtClean="0">
                <a:solidFill>
                  <a:srgbClr val="FF0000"/>
                </a:solidFill>
              </a:rPr>
              <a:t>başka bir Tarafın iznini almaksızın</a:t>
            </a:r>
            <a:r>
              <a:rPr lang="tr-TR" sz="1900" dirty="0" smtClean="0">
                <a:solidFill>
                  <a:srgbClr val="FF0000"/>
                </a:solidFill>
              </a:rPr>
              <a:t> </a:t>
            </a:r>
            <a:r>
              <a:rPr lang="tr-TR" sz="1900" dirty="0" smtClean="0"/>
              <a:t>aşağıdaki işlemleri yapabilir: </a:t>
            </a:r>
          </a:p>
          <a:p>
            <a:pPr algn="just"/>
            <a:r>
              <a:rPr lang="tr-TR" sz="1900" dirty="0" smtClean="0"/>
              <a:t>a verilerin coğrafi olarak nerede bulunduğuna bakılmaksızın, halka açık (açık kaynak) şekilde saklanan bilgisayar verilerine erişebilir; veya </a:t>
            </a:r>
          </a:p>
          <a:p>
            <a:pPr algn="just"/>
            <a:r>
              <a:rPr lang="tr-TR" sz="1900" dirty="0" smtClean="0"/>
              <a:t>b Bilgisayar sistemi aracılığıyla ilgili Tarafa verileri ifşa etme konusunda yasal yetkiye sahip olan kişinin yasal ve gönüllü rızasını alırsa, kendi ülkesindeki bir bilgisayar sistemi aracılığıyla, başka bir Tarafta bulunan saklanmış bilgisayar verilerine erişebilir veya bunları alabilir.</a:t>
            </a:r>
            <a:endParaRPr lang="tr-TR" sz="1900" dirty="0"/>
          </a:p>
        </p:txBody>
      </p:sp>
      <p:sp>
        <p:nvSpPr>
          <p:cNvPr id="6" name="Rectangle 5">
            <a:extLst>
              <a:ext uri="{FF2B5EF4-FFF2-40B4-BE49-F238E27FC236}">
                <a16:creationId xmlns:a16="http://schemas.microsoft.com/office/drawing/2014/main" xmlns="" id="{524B6456-681F-2F44-A01A-AD3514E81BD2}"/>
              </a:ext>
            </a:extLst>
          </p:cNvPr>
          <p:cNvSpPr/>
          <p:nvPr/>
        </p:nvSpPr>
        <p:spPr>
          <a:xfrm>
            <a:off x="4607511" y="1276964"/>
            <a:ext cx="4440661" cy="2462213"/>
          </a:xfrm>
          <a:prstGeom prst="rect">
            <a:avLst/>
          </a:prstGeom>
        </p:spPr>
        <p:txBody>
          <a:bodyPr wrap="square">
            <a:spAutoFit/>
          </a:bodyPr>
          <a:lstStyle/>
          <a:p>
            <a:pPr marL="342900" indent="-342900" algn="just">
              <a:buFont typeface="Wingdings" pitchFamily="2" charset="2"/>
              <a:buChar char="ü"/>
            </a:pPr>
            <a:r>
              <a:rPr lang="tr-TR" sz="2200" dirty="0" smtClean="0"/>
              <a:t>Servis sağlayıcının bulunduğu ülkeye karşılıklı yardım talebi yapılmasını gerektirmez</a:t>
            </a:r>
          </a:p>
          <a:p>
            <a:pPr marL="342900" indent="-342900" algn="just">
              <a:buFont typeface="Wingdings" pitchFamily="2" charset="2"/>
              <a:buChar char="ü"/>
            </a:pPr>
            <a:endParaRPr lang="tr-TR" sz="2200" dirty="0" smtClean="0"/>
          </a:p>
          <a:p>
            <a:pPr marL="342900" indent="-342900" algn="just">
              <a:buFont typeface="Wingdings" pitchFamily="2" charset="2"/>
              <a:buChar char="ü"/>
            </a:pPr>
            <a:r>
              <a:rPr lang="tr-TR" sz="2200" dirty="0" smtClean="0"/>
              <a:t>Servis sağlayıcının bulunduğu ülkeye bildirim yapılmasını zorunlu kılmaz</a:t>
            </a:r>
            <a:endParaRPr lang="tr-TR" sz="2200" dirty="0"/>
          </a:p>
        </p:txBody>
      </p:sp>
    </p:spTree>
    <p:extLst>
      <p:ext uri="{BB962C8B-B14F-4D97-AF65-F5344CB8AC3E}">
        <p14:creationId xmlns:p14="http://schemas.microsoft.com/office/powerpoint/2010/main" xmlns="" val="4009940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pitchFamily="34" charset="-128"/>
              </a:rPr>
              <a:t>Oturum Hedefleri</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211015" y="1193778"/>
            <a:ext cx="4677508" cy="3293209"/>
          </a:xfrm>
          <a:prstGeom prst="rect">
            <a:avLst/>
          </a:prstGeom>
        </p:spPr>
        <p:txBody>
          <a:bodyPr wrap="square">
            <a:spAutoFit/>
          </a:bodyPr>
          <a:lstStyle/>
          <a:p>
            <a:pPr marL="342900" indent="-342900" algn="just">
              <a:lnSpc>
                <a:spcPct val="80000"/>
              </a:lnSpc>
              <a:buFont typeface="Wingdings" pitchFamily="2" charset="2"/>
              <a:buChar char="ü"/>
            </a:pPr>
            <a:r>
              <a:rPr lang="tr-TR" sz="2000" i="1" dirty="0" smtClean="0"/>
              <a:t>Özel sektör tarafından tutulan veri ve bilgilerin birincil sınıflandırmalarının gözden geçirilmesi,</a:t>
            </a:r>
          </a:p>
          <a:p>
            <a:pPr marL="342900" indent="-342900" algn="just">
              <a:lnSpc>
                <a:spcPct val="80000"/>
              </a:lnSpc>
              <a:buFont typeface="Wingdings" pitchFamily="2" charset="2"/>
              <a:buChar char="ü"/>
            </a:pPr>
            <a:endParaRPr lang="tr-TR" sz="2000" i="1" dirty="0" smtClean="0"/>
          </a:p>
          <a:p>
            <a:pPr marL="342900" indent="-342900" algn="just">
              <a:lnSpc>
                <a:spcPct val="80000"/>
              </a:lnSpc>
              <a:buFont typeface="Wingdings" pitchFamily="2" charset="2"/>
              <a:buChar char="ü"/>
            </a:pPr>
            <a:r>
              <a:rPr lang="tr-TR" sz="2000" i="1" dirty="0" smtClean="0"/>
              <a:t>Yerli servis sağlayıcılarla işbirliği yaparken önemli hususları anlamak,</a:t>
            </a:r>
          </a:p>
          <a:p>
            <a:pPr algn="just">
              <a:lnSpc>
                <a:spcPct val="80000"/>
              </a:lnSpc>
            </a:pPr>
            <a:endParaRPr lang="tr-TR" sz="2000" i="1" dirty="0" smtClean="0"/>
          </a:p>
          <a:p>
            <a:pPr marL="342900" indent="-342900" algn="just">
              <a:lnSpc>
                <a:spcPct val="80000"/>
              </a:lnSpc>
              <a:buFont typeface="Wingdings" pitchFamily="2" charset="2"/>
              <a:buChar char="ü"/>
            </a:pPr>
            <a:r>
              <a:rPr lang="tr-TR" sz="2000" i="1" dirty="0" smtClean="0"/>
              <a:t>Karşılıklı adli yardım anlaşmaları (MLAT), acil durum talepleri, üretim talepleri ve gönüllü işbirliği de dahil olmak üzere veri edinimi için yabancı servis sağlayıcılarla işbirliği mekanizmalarının tartışılması,</a:t>
            </a:r>
            <a:endParaRPr lang="tr-TR" sz="2000" i="1" dirty="0"/>
          </a:p>
        </p:txBody>
      </p:sp>
      <p:sp>
        <p:nvSpPr>
          <p:cNvPr id="6" name="Rectangle 5">
            <a:extLst>
              <a:ext uri="{FF2B5EF4-FFF2-40B4-BE49-F238E27FC236}">
                <a16:creationId xmlns:a16="http://schemas.microsoft.com/office/drawing/2014/main" xmlns="" id="{3B867BBA-A7A7-F84C-B403-7348B8834D1F}"/>
              </a:ext>
            </a:extLst>
          </p:cNvPr>
          <p:cNvSpPr/>
          <p:nvPr/>
        </p:nvSpPr>
        <p:spPr>
          <a:xfrm>
            <a:off x="4732127" y="1193778"/>
            <a:ext cx="4290329" cy="2062103"/>
          </a:xfrm>
          <a:prstGeom prst="rect">
            <a:avLst/>
          </a:prstGeom>
        </p:spPr>
        <p:txBody>
          <a:bodyPr wrap="square">
            <a:spAutoFit/>
          </a:bodyPr>
          <a:lstStyle/>
          <a:p>
            <a:pPr marL="342900" indent="-342900" algn="just">
              <a:lnSpc>
                <a:spcPct val="80000"/>
              </a:lnSpc>
              <a:buFont typeface="Wingdings" pitchFamily="2" charset="2"/>
              <a:buChar char="ü"/>
            </a:pPr>
            <a:r>
              <a:rPr lang="tr-TR" sz="2000" i="1" dirty="0" smtClean="0"/>
              <a:t>Yasadışı içeriğin kaldırılması için yabancı servis sağlayıcılarla işbirliği mekanizmalarının tartışılması,</a:t>
            </a:r>
          </a:p>
          <a:p>
            <a:pPr algn="just">
              <a:lnSpc>
                <a:spcPct val="80000"/>
              </a:lnSpc>
            </a:pPr>
            <a:endParaRPr lang="tr-TR" sz="2000" i="1" dirty="0" smtClean="0"/>
          </a:p>
          <a:p>
            <a:pPr marL="342900" indent="-342900" algn="just">
              <a:lnSpc>
                <a:spcPct val="80000"/>
              </a:lnSpc>
              <a:buFont typeface="Wingdings" pitchFamily="2" charset="2"/>
              <a:buChar char="ü"/>
            </a:pPr>
            <a:r>
              <a:rPr lang="tr-TR" sz="2000" i="1" dirty="0" smtClean="0"/>
              <a:t>Yabancı servis sağlayıcılarla işbirliği yapmak için en iyi uygulamaların anlaşılması</a:t>
            </a:r>
            <a:endParaRPr lang="tr-TR" sz="2000" i="1" dirty="0"/>
          </a:p>
        </p:txBody>
      </p:sp>
    </p:spTree>
    <p:extLst>
      <p:ext uri="{BB962C8B-B14F-4D97-AF65-F5344CB8AC3E}">
        <p14:creationId xmlns:p14="http://schemas.microsoft.com/office/powerpoint/2010/main" xmlns=""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t>Gönüllü İfşa Talepleri</a:t>
            </a:r>
            <a:endParaRPr lang="tr-TR"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95828" y="1139969"/>
            <a:ext cx="4476172" cy="5062924"/>
          </a:xfrm>
          <a:prstGeom prst="rect">
            <a:avLst/>
          </a:prstGeom>
        </p:spPr>
        <p:txBody>
          <a:bodyPr wrap="square">
            <a:spAutoFit/>
          </a:bodyPr>
          <a:lstStyle/>
          <a:p>
            <a:pPr marL="342900" indent="-342900" algn="just">
              <a:buFont typeface="Wingdings" pitchFamily="2" charset="2"/>
              <a:buChar char="Ø"/>
            </a:pPr>
            <a:r>
              <a:rPr lang="tr-TR" sz="1900" dirty="0" smtClean="0"/>
              <a:t>Gönüllü ifşa talepleri, hizmet sağlayıcıları için yasal olarak bağlayıcı değildir</a:t>
            </a:r>
          </a:p>
          <a:p>
            <a:pPr marL="342900" indent="-342900" algn="just">
              <a:buFont typeface="Wingdings" pitchFamily="2" charset="2"/>
              <a:buChar char="Ø"/>
            </a:pPr>
            <a:endParaRPr lang="tr-TR" sz="1900" dirty="0" smtClean="0"/>
          </a:p>
          <a:p>
            <a:pPr marL="342900" indent="-342900" algn="just">
              <a:buFont typeface="Wingdings" pitchFamily="2" charset="2"/>
              <a:buChar char="Ø"/>
            </a:pPr>
            <a:r>
              <a:rPr lang="tr-TR" sz="1900" dirty="0" smtClean="0"/>
              <a:t>Aşağıdaki durumlarda gönüllü ifşa mümkündür: </a:t>
            </a:r>
          </a:p>
          <a:p>
            <a:pPr marL="800100" lvl="1" indent="-342900" algn="just">
              <a:buFont typeface="Wingdings" pitchFamily="2" charset="2"/>
              <a:buChar char="Ø"/>
            </a:pPr>
            <a:r>
              <a:rPr lang="tr-TR" sz="1900" dirty="0" smtClean="0"/>
              <a:t>Talep uluslararası standartlara uygundur</a:t>
            </a:r>
          </a:p>
          <a:p>
            <a:pPr marL="800100" lvl="1" indent="-342900" algn="just">
              <a:buFont typeface="Wingdings" pitchFamily="2" charset="2"/>
              <a:buChar char="Ø"/>
            </a:pPr>
            <a:r>
              <a:rPr lang="tr-TR" sz="1900" dirty="0" smtClean="0"/>
              <a:t>Talep ABD yasalarına uygundur</a:t>
            </a:r>
          </a:p>
          <a:p>
            <a:pPr marL="800100" lvl="1" indent="-342900" algn="just">
              <a:buFont typeface="Wingdings" pitchFamily="2" charset="2"/>
              <a:buChar char="Ø"/>
            </a:pPr>
            <a:r>
              <a:rPr lang="tr-TR" sz="1900" dirty="0" smtClean="0"/>
              <a:t>Talep, platform politikalarıyla tutarlıdır</a:t>
            </a:r>
          </a:p>
          <a:p>
            <a:pPr marL="800100" lvl="1" indent="-342900" algn="just">
              <a:buFont typeface="Wingdings" pitchFamily="2" charset="2"/>
              <a:buChar char="Ø"/>
            </a:pPr>
            <a:r>
              <a:rPr lang="tr-TR" sz="1900" dirty="0" smtClean="0"/>
              <a:t>Platform, talepte bulunan ülkenin yasalarına göre konuya yanıt verilmesi gerektiğine iyi niyetle inanmaktadır.</a:t>
            </a:r>
          </a:p>
          <a:p>
            <a:pPr marL="800100" lvl="1" indent="-342900" algn="just">
              <a:buFont typeface="Wingdings" pitchFamily="2" charset="2"/>
              <a:buChar char="Ø"/>
            </a:pPr>
            <a:r>
              <a:rPr lang="tr-TR" sz="1900" dirty="0" smtClean="0"/>
              <a:t>Talep, talep eden ülkedeki kullanıcıları etkilemektedir</a:t>
            </a:r>
            <a:endParaRPr lang="tr-TR" sz="1900" dirty="0"/>
          </a:p>
        </p:txBody>
      </p:sp>
      <p:sp>
        <p:nvSpPr>
          <p:cNvPr id="7" name="Rectangle 6">
            <a:extLst>
              <a:ext uri="{FF2B5EF4-FFF2-40B4-BE49-F238E27FC236}">
                <a16:creationId xmlns:a16="http://schemas.microsoft.com/office/drawing/2014/main" xmlns="" id="{7CD511F6-2BF4-4DEB-B787-50BBBC094F94}"/>
              </a:ext>
            </a:extLst>
          </p:cNvPr>
          <p:cNvSpPr/>
          <p:nvPr/>
        </p:nvSpPr>
        <p:spPr>
          <a:xfrm>
            <a:off x="4546284" y="1177392"/>
            <a:ext cx="4476172" cy="2139047"/>
          </a:xfrm>
          <a:prstGeom prst="rect">
            <a:avLst/>
          </a:prstGeom>
        </p:spPr>
        <p:txBody>
          <a:bodyPr wrap="square">
            <a:spAutoFit/>
          </a:bodyPr>
          <a:lstStyle/>
          <a:p>
            <a:pPr marL="342900" indent="-342900" algn="just">
              <a:buFont typeface="Wingdings" pitchFamily="2" charset="2"/>
              <a:buChar char="Ø"/>
            </a:pPr>
            <a:r>
              <a:rPr lang="tr-TR" sz="1900" dirty="0" smtClean="0"/>
              <a:t>Gönüllü bir ifşa talebinin kabul edilme olasılığı, trafik verileri için içerik verilerinden daha yüksektir</a:t>
            </a:r>
          </a:p>
          <a:p>
            <a:pPr marL="342900" indent="-342900" algn="just">
              <a:buFont typeface="Wingdings" pitchFamily="2" charset="2"/>
              <a:buChar char="Ø"/>
            </a:pPr>
            <a:endParaRPr lang="tr-TR" sz="1900" dirty="0" smtClean="0"/>
          </a:p>
          <a:p>
            <a:pPr marL="342900" indent="-342900" algn="just">
              <a:buFont typeface="Wingdings" pitchFamily="2" charset="2"/>
              <a:buChar char="Ø"/>
            </a:pPr>
            <a:r>
              <a:rPr lang="tr-TR" sz="1900" dirty="0" smtClean="0"/>
              <a:t>Tüm hizmet sağlayıcıların acil olmayan isteğe bağlı ifşa talepleri için yetkileri yoktur</a:t>
            </a:r>
            <a:endParaRPr lang="tr-TR" sz="1900" dirty="0"/>
          </a:p>
        </p:txBody>
      </p:sp>
    </p:spTree>
    <p:extLst>
      <p:ext uri="{BB962C8B-B14F-4D97-AF65-F5344CB8AC3E}">
        <p14:creationId xmlns:p14="http://schemas.microsoft.com/office/powerpoint/2010/main" xmlns="" val="15555589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a:t>Gönüllü İfşa Talepleri</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6" name="Picture 15">
            <a:extLst>
              <a:ext uri="{FF2B5EF4-FFF2-40B4-BE49-F238E27FC236}">
                <a16:creationId xmlns:a16="http://schemas.microsoft.com/office/drawing/2014/main" xmlns="" id="{539AA166-05F0-421C-997C-B804D8244BFD}"/>
              </a:ext>
            </a:extLst>
          </p:cNvPr>
          <p:cNvPicPr>
            <a:picLocks noChangeAspect="1"/>
          </p:cNvPicPr>
          <p:nvPr/>
        </p:nvPicPr>
        <p:blipFill>
          <a:blip r:embed="rId4"/>
          <a:stretch>
            <a:fillRect/>
          </a:stretch>
        </p:blipFill>
        <p:spPr>
          <a:xfrm>
            <a:off x="1932085" y="2074915"/>
            <a:ext cx="7211915" cy="808188"/>
          </a:xfrm>
          <a:prstGeom prst="rect">
            <a:avLst/>
          </a:prstGeom>
        </p:spPr>
      </p:pic>
      <p:pic>
        <p:nvPicPr>
          <p:cNvPr id="19" name="Picture 18">
            <a:extLst>
              <a:ext uri="{FF2B5EF4-FFF2-40B4-BE49-F238E27FC236}">
                <a16:creationId xmlns:a16="http://schemas.microsoft.com/office/drawing/2014/main" xmlns="" id="{EF8B0D10-4912-4D7A-B574-3608AB63C40E}"/>
              </a:ext>
            </a:extLst>
          </p:cNvPr>
          <p:cNvPicPr>
            <a:picLocks noChangeAspect="1"/>
          </p:cNvPicPr>
          <p:nvPr/>
        </p:nvPicPr>
        <p:blipFill rotWithShape="1">
          <a:blip r:embed="rId5"/>
          <a:srcRect r="28327" b="76341"/>
          <a:stretch/>
        </p:blipFill>
        <p:spPr>
          <a:xfrm>
            <a:off x="2184882" y="1551291"/>
            <a:ext cx="6837574" cy="509931"/>
          </a:xfrm>
          <a:prstGeom prst="rect">
            <a:avLst/>
          </a:prstGeom>
        </p:spPr>
      </p:pic>
      <p:pic>
        <p:nvPicPr>
          <p:cNvPr id="20" name="Picture 19">
            <a:extLst>
              <a:ext uri="{FF2B5EF4-FFF2-40B4-BE49-F238E27FC236}">
                <a16:creationId xmlns:a16="http://schemas.microsoft.com/office/drawing/2014/main" xmlns="" id="{57F9C46B-D92A-4160-A149-B163CAB2B982}"/>
              </a:ext>
            </a:extLst>
          </p:cNvPr>
          <p:cNvPicPr>
            <a:picLocks noChangeAspect="1"/>
          </p:cNvPicPr>
          <p:nvPr/>
        </p:nvPicPr>
        <p:blipFill>
          <a:blip r:embed="rId6"/>
          <a:stretch>
            <a:fillRect/>
          </a:stretch>
        </p:blipFill>
        <p:spPr>
          <a:xfrm>
            <a:off x="260769" y="1630541"/>
            <a:ext cx="1512741" cy="1008494"/>
          </a:xfrm>
          <a:prstGeom prst="rect">
            <a:avLst/>
          </a:prstGeom>
        </p:spPr>
      </p:pic>
      <p:pic>
        <p:nvPicPr>
          <p:cNvPr id="21" name="Picture 20">
            <a:extLst>
              <a:ext uri="{FF2B5EF4-FFF2-40B4-BE49-F238E27FC236}">
                <a16:creationId xmlns:a16="http://schemas.microsoft.com/office/drawing/2014/main" xmlns="" id="{0E0B4EEC-5448-4B17-B193-9B3BD085F2E5}"/>
              </a:ext>
            </a:extLst>
          </p:cNvPr>
          <p:cNvPicPr>
            <a:picLocks noChangeAspect="1"/>
          </p:cNvPicPr>
          <p:nvPr/>
        </p:nvPicPr>
        <p:blipFill rotWithShape="1">
          <a:blip r:embed="rId7"/>
          <a:srcRect l="14251" t="15826" r="52387" b="14112"/>
          <a:stretch/>
        </p:blipFill>
        <p:spPr>
          <a:xfrm>
            <a:off x="1064938" y="3813772"/>
            <a:ext cx="1131481" cy="1180606"/>
          </a:xfrm>
          <a:prstGeom prst="rect">
            <a:avLst/>
          </a:prstGeom>
        </p:spPr>
      </p:pic>
      <p:pic>
        <p:nvPicPr>
          <p:cNvPr id="23" name="Picture 22">
            <a:extLst>
              <a:ext uri="{FF2B5EF4-FFF2-40B4-BE49-F238E27FC236}">
                <a16:creationId xmlns:a16="http://schemas.microsoft.com/office/drawing/2014/main" xmlns="" id="{2B1B1254-DDF0-4BFA-9244-807088EF4457}"/>
              </a:ext>
            </a:extLst>
          </p:cNvPr>
          <p:cNvPicPr>
            <a:picLocks noChangeAspect="1"/>
          </p:cNvPicPr>
          <p:nvPr/>
        </p:nvPicPr>
        <p:blipFill>
          <a:blip r:embed="rId8"/>
          <a:stretch>
            <a:fillRect/>
          </a:stretch>
        </p:blipFill>
        <p:spPr>
          <a:xfrm>
            <a:off x="2854205" y="3457561"/>
            <a:ext cx="6024239" cy="1872322"/>
          </a:xfrm>
          <a:prstGeom prst="rect">
            <a:avLst/>
          </a:prstGeom>
        </p:spPr>
      </p:pic>
    </p:spTree>
    <p:extLst>
      <p:ext uri="{BB962C8B-B14F-4D97-AF65-F5344CB8AC3E}">
        <p14:creationId xmlns:p14="http://schemas.microsoft.com/office/powerpoint/2010/main" xmlns="" val="24887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ppt_x"/>
                                          </p:val>
                                        </p:tav>
                                        <p:tav tm="100000">
                                          <p:val>
                                            <p:strVal val="#ppt_x"/>
                                          </p:val>
                                        </p:tav>
                                      </p:tavLst>
                                    </p:anim>
                                    <p:anim calcmode="lin" valueType="num">
                                      <p:cBhvr additive="base">
                                        <p:cTn id="13"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fill="hold"/>
                                        <p:tgtEl>
                                          <p:spTgt spid="20"/>
                                        </p:tgtEl>
                                        <p:attrNameLst>
                                          <p:attrName>ppt_x</p:attrName>
                                        </p:attrNameLst>
                                      </p:cBhvr>
                                      <p:tavLst>
                                        <p:tav tm="0">
                                          <p:val>
                                            <p:strVal val="#ppt_x"/>
                                          </p:val>
                                        </p:tav>
                                        <p:tav tm="100000">
                                          <p:val>
                                            <p:strVal val="#ppt_x"/>
                                          </p:val>
                                        </p:tav>
                                      </p:tavLst>
                                    </p:anim>
                                    <p:anim calcmode="lin" valueType="num">
                                      <p:cBhvr additive="base">
                                        <p:cTn id="19"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500" fill="hold"/>
                                        <p:tgtEl>
                                          <p:spTgt spid="21"/>
                                        </p:tgtEl>
                                        <p:attrNameLst>
                                          <p:attrName>ppt_x</p:attrName>
                                        </p:attrNameLst>
                                      </p:cBhvr>
                                      <p:tavLst>
                                        <p:tav tm="0">
                                          <p:val>
                                            <p:strVal val="#ppt_x"/>
                                          </p:val>
                                        </p:tav>
                                        <p:tav tm="100000">
                                          <p:val>
                                            <p:strVal val="#ppt_x"/>
                                          </p:val>
                                        </p:tav>
                                      </p:tavLst>
                                    </p:anim>
                                    <p:anim calcmode="lin" valueType="num">
                                      <p:cBhvr additive="base">
                                        <p:cTn id="25"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ppt_x"/>
                                          </p:val>
                                        </p:tav>
                                        <p:tav tm="100000">
                                          <p:val>
                                            <p:strVal val="#ppt_x"/>
                                          </p:val>
                                        </p:tav>
                                      </p:tavLst>
                                    </p:anim>
                                    <p:anim calcmode="lin" valueType="num">
                                      <p:cBhvr additive="base">
                                        <p:cTn id="31"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tr-TR" sz="3200" b="1" dirty="0" smtClean="0"/>
              <a:t>Anket Sorusu</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3959470621"/>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9"/>
          <a:stretch>
            <a:fillRect/>
          </a:stretch>
        </p:blipFill>
        <p:spPr>
          <a:xfrm>
            <a:off x="7395559" y="872616"/>
            <a:ext cx="1767076" cy="1767076"/>
          </a:xfrm>
          <a:prstGeom prst="rect">
            <a:avLst/>
          </a:prstGeom>
        </p:spPr>
      </p:pic>
    </p:spTree>
    <p:extLst>
      <p:ext uri="{BB962C8B-B14F-4D97-AF65-F5344CB8AC3E}">
        <p14:creationId xmlns:p14="http://schemas.microsoft.com/office/powerpoint/2010/main" xmlns="" val="22094973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tr-TR" sz="3200" b="1" dirty="0" smtClean="0"/>
              <a:t>Anket Sorusu</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722014712"/>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9"/>
          <a:stretch>
            <a:fillRect/>
          </a:stretch>
        </p:blipFill>
        <p:spPr>
          <a:xfrm>
            <a:off x="7395559" y="872616"/>
            <a:ext cx="1767076" cy="1767076"/>
          </a:xfrm>
          <a:prstGeom prst="rect">
            <a:avLst/>
          </a:prstGeom>
        </p:spPr>
      </p:pic>
    </p:spTree>
    <p:extLst>
      <p:ext uri="{BB962C8B-B14F-4D97-AF65-F5344CB8AC3E}">
        <p14:creationId xmlns:p14="http://schemas.microsoft.com/office/powerpoint/2010/main" xmlns="" val="8452884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a:solidFill>
                  <a:schemeClr val="bg1"/>
                </a:solidFill>
              </a:rPr>
              <a:t>Adli Personel için Uluslararası İşbirliğine İlişkin Uzmanlık </a:t>
            </a:r>
            <a:r>
              <a:rPr lang="tr-TR" sz="3200" b="1" dirty="0" smtClean="0">
                <a:solidFill>
                  <a:schemeClr val="bg1"/>
                </a:solidFill>
              </a:rPr>
              <a:t>Eğitimi</a:t>
            </a:r>
            <a:endParaRPr lang="tr-T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38267075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a:solidFill>
                  <a:schemeClr val="bg1"/>
                </a:solidFill>
              </a:rPr>
              <a:t>Adli Personel için Uluslararası İşbirliğine İlişkin Uzmanlık </a:t>
            </a:r>
            <a:r>
              <a:rPr lang="tr-TR" sz="3200" b="1" dirty="0" smtClean="0">
                <a:solidFill>
                  <a:schemeClr val="bg1"/>
                </a:solidFill>
              </a:rPr>
              <a:t>Eğitimi</a:t>
            </a:r>
            <a:endParaRPr lang="tr-T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262190"/>
            <a:ext cx="8525021" cy="1668149"/>
          </a:xfrm>
          <a:prstGeom prst="rect">
            <a:avLst/>
          </a:prstGeom>
        </p:spPr>
        <p:txBody>
          <a:bodyPr wrap="square">
            <a:spAutoFit/>
          </a:bodyPr>
          <a:lstStyle/>
          <a:p>
            <a:pPr algn="ctr" eaLnBrk="1" hangingPunct="1">
              <a:lnSpc>
                <a:spcPct val="80000"/>
              </a:lnSpc>
            </a:pPr>
            <a:r>
              <a:rPr lang="tr-TR" sz="3200" b="1" dirty="0" smtClean="0">
                <a:ea typeface="ＭＳ Ｐゴシック" charset="0"/>
                <a:cs typeface="ＭＳ Ｐゴシック" charset="0"/>
              </a:rPr>
              <a:t>Üçüncü Bölüm</a:t>
            </a:r>
          </a:p>
          <a:p>
            <a:pPr algn="ctr">
              <a:lnSpc>
                <a:spcPct val="80000"/>
              </a:lnSpc>
            </a:pPr>
            <a:r>
              <a:rPr lang="tr-TR" sz="3200" b="1" dirty="0" smtClean="0">
                <a:ea typeface="ＭＳ Ｐゴシック" charset="0"/>
                <a:cs typeface="ＭＳ Ｐゴシック" charset="0"/>
              </a:rPr>
              <a:t/>
            </a:r>
            <a:br>
              <a:rPr lang="tr-TR" sz="3200" b="1" dirty="0" smtClean="0">
                <a:ea typeface="ＭＳ Ｐゴシック" charset="0"/>
                <a:cs typeface="ＭＳ Ｐゴシック" charset="0"/>
              </a:rPr>
            </a:br>
            <a:r>
              <a:rPr lang="tr-TR" sz="3200" b="1" dirty="0" smtClean="0"/>
              <a:t>Yabancı Servis Sağlayıcılarla İçerik Kaldırma Konusunda İşbirliği</a:t>
            </a:r>
            <a:endParaRPr lang="tr-TR" sz="3200" dirty="0"/>
          </a:p>
        </p:txBody>
      </p:sp>
    </p:spTree>
    <p:extLst>
      <p:ext uri="{BB962C8B-B14F-4D97-AF65-F5344CB8AC3E}">
        <p14:creationId xmlns:p14="http://schemas.microsoft.com/office/powerpoint/2010/main" xmlns="" val="10563844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altLang="sr-Latn-RS" sz="3200" b="1" dirty="0" smtClean="0"/>
              <a:t>Yabancı Servis Sağlayıcılarla İşbirliği</a:t>
            </a:r>
            <a:endParaRPr lang="tr-TR"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037077"/>
            <a:ext cx="4483478" cy="5262979"/>
          </a:xfrm>
          <a:prstGeom prst="rect">
            <a:avLst/>
          </a:prstGeom>
        </p:spPr>
        <p:txBody>
          <a:bodyPr wrap="square">
            <a:spAutoFit/>
          </a:bodyPr>
          <a:lstStyle/>
          <a:p>
            <a:pPr marL="342900" indent="-342900" algn="just">
              <a:buFont typeface="Wingdings" pitchFamily="2" charset="2"/>
              <a:buChar char="ü"/>
              <a:defRPr/>
            </a:pPr>
            <a:r>
              <a:rPr lang="tr-TR" sz="2100" dirty="0" smtClean="0"/>
              <a:t>Küresel servis sağlayıcıların çoğu düzenlenmelere tabi değildir</a:t>
            </a:r>
          </a:p>
          <a:p>
            <a:pPr marL="342900" indent="-342900" algn="just">
              <a:buFont typeface="Wingdings" pitchFamily="2" charset="2"/>
              <a:buChar char="ü"/>
              <a:defRPr/>
            </a:pPr>
            <a:endParaRPr lang="tr-TR" sz="2100" dirty="0" smtClean="0"/>
          </a:p>
          <a:p>
            <a:pPr marL="342900" indent="-342900" algn="just">
              <a:buFont typeface="Wingdings" pitchFamily="2" charset="2"/>
              <a:buChar char="ü"/>
              <a:defRPr/>
            </a:pPr>
            <a:r>
              <a:rPr lang="tr-TR" sz="2100" dirty="0" smtClean="0"/>
              <a:t>Servis sağlayıcıların izin verilen içerikle ilgili iç hizmet şartları vardır</a:t>
            </a:r>
          </a:p>
          <a:p>
            <a:pPr marL="342900" indent="-342900" algn="just">
              <a:buFont typeface="Wingdings" pitchFamily="2" charset="2"/>
              <a:buChar char="ü"/>
              <a:defRPr/>
            </a:pPr>
            <a:endParaRPr lang="tr-TR" sz="2100" dirty="0" smtClean="0"/>
          </a:p>
          <a:p>
            <a:pPr marL="342900" indent="-342900" algn="just">
              <a:buFont typeface="Wingdings" pitchFamily="2" charset="2"/>
              <a:buChar char="ü"/>
              <a:defRPr/>
            </a:pPr>
            <a:r>
              <a:rPr lang="tr-TR" sz="2100" dirty="0" smtClean="0"/>
              <a:t>İzin verilmeyen içerik, servis sağlayıcılar tarafından </a:t>
            </a:r>
            <a:r>
              <a:rPr lang="tr-TR" sz="2100" dirty="0" err="1" smtClean="0"/>
              <a:t>pro</a:t>
            </a:r>
            <a:r>
              <a:rPr lang="tr-TR" sz="2100" dirty="0" smtClean="0"/>
              <a:t>-aktif olarak veya kullanıcı talepleri ve resmi talepler üzerine kaldırılır</a:t>
            </a:r>
          </a:p>
          <a:p>
            <a:pPr marL="342900" indent="-342900" algn="just">
              <a:buFont typeface="Wingdings" pitchFamily="2" charset="2"/>
              <a:buChar char="ü"/>
              <a:defRPr/>
            </a:pPr>
            <a:endParaRPr lang="tr-TR" sz="2100" dirty="0" smtClean="0"/>
          </a:p>
          <a:p>
            <a:pPr marL="342900" indent="-342900" algn="just">
              <a:buFont typeface="Wingdings" pitchFamily="2" charset="2"/>
              <a:buChar char="ü"/>
              <a:defRPr/>
            </a:pPr>
            <a:r>
              <a:rPr lang="tr-TR" sz="2100" dirty="0" smtClean="0"/>
              <a:t>Bazı servis sağlayıcılar, içeriği geçerli yerel yasa taleplerine göre de kaldırabilir </a:t>
            </a:r>
            <a:endParaRPr lang="tr-TR" sz="2100" dirty="0"/>
          </a:p>
        </p:txBody>
      </p:sp>
      <p:sp>
        <p:nvSpPr>
          <p:cNvPr id="6" name="Rectangle 5">
            <a:extLst>
              <a:ext uri="{FF2B5EF4-FFF2-40B4-BE49-F238E27FC236}">
                <a16:creationId xmlns:a16="http://schemas.microsoft.com/office/drawing/2014/main" xmlns="" id="{4F84165C-D7D1-4222-AF8E-6B601AC28A8A}"/>
              </a:ext>
            </a:extLst>
          </p:cNvPr>
          <p:cNvSpPr/>
          <p:nvPr/>
        </p:nvSpPr>
        <p:spPr>
          <a:xfrm>
            <a:off x="4660522" y="979435"/>
            <a:ext cx="4394956" cy="5678478"/>
          </a:xfrm>
          <a:prstGeom prst="rect">
            <a:avLst/>
          </a:prstGeom>
        </p:spPr>
        <p:txBody>
          <a:bodyPr wrap="square">
            <a:spAutoFit/>
          </a:bodyPr>
          <a:lstStyle/>
          <a:p>
            <a:pPr marL="342900" indent="-342900" algn="just">
              <a:buFont typeface="Wingdings" pitchFamily="2" charset="2"/>
              <a:buChar char="ü"/>
              <a:defRPr/>
            </a:pPr>
            <a:r>
              <a:rPr lang="tr-TR" sz="2100" dirty="0" smtClean="0"/>
              <a:t>Farklı sağlayıcılar tarafından yasaklanan bazı içerik kategorileri:</a:t>
            </a:r>
          </a:p>
          <a:p>
            <a:pPr marL="800100" lvl="1" indent="-342900" algn="just">
              <a:buFont typeface="Wingdings" pitchFamily="2" charset="2"/>
              <a:buChar char="ü"/>
              <a:defRPr/>
            </a:pPr>
            <a:r>
              <a:rPr lang="tr-TR" sz="2000" dirty="0" smtClean="0"/>
              <a:t>Nefret söylemi ve kışkırtma</a:t>
            </a:r>
          </a:p>
          <a:p>
            <a:pPr marL="800100" lvl="1" indent="-342900" algn="just">
              <a:buFont typeface="Wingdings" pitchFamily="2" charset="2"/>
              <a:buChar char="ü"/>
              <a:defRPr/>
            </a:pPr>
            <a:r>
              <a:rPr lang="tr-TR" sz="2000" dirty="0" smtClean="0"/>
              <a:t>Terörizm</a:t>
            </a:r>
          </a:p>
          <a:p>
            <a:pPr marL="800100" lvl="1" indent="-342900" algn="just">
              <a:buFont typeface="Wingdings" pitchFamily="2" charset="2"/>
              <a:buChar char="ü"/>
              <a:defRPr/>
            </a:pPr>
            <a:r>
              <a:rPr lang="tr-TR" sz="2000" dirty="0" smtClean="0"/>
              <a:t>Tehlikeli kişiler ve kuruluşlar</a:t>
            </a:r>
          </a:p>
          <a:p>
            <a:pPr marL="800100" lvl="1" indent="-342900" algn="just">
              <a:buFont typeface="Wingdings" pitchFamily="2" charset="2"/>
              <a:buChar char="ü"/>
              <a:defRPr/>
            </a:pPr>
            <a:r>
              <a:rPr lang="tr-TR" sz="2000" dirty="0" smtClean="0"/>
              <a:t>Hakaret</a:t>
            </a:r>
          </a:p>
          <a:p>
            <a:pPr marL="800100" lvl="1" indent="-342900" algn="just">
              <a:buFont typeface="Wingdings" pitchFamily="2" charset="2"/>
              <a:buChar char="ü"/>
              <a:defRPr/>
            </a:pPr>
            <a:r>
              <a:rPr lang="tr-TR" sz="2000" dirty="0" smtClean="0"/>
              <a:t>Gizlilik</a:t>
            </a:r>
          </a:p>
          <a:p>
            <a:pPr marL="800100" lvl="1" indent="-342900" algn="just">
              <a:buFont typeface="Wingdings" pitchFamily="2" charset="2"/>
              <a:buChar char="ü"/>
              <a:defRPr/>
            </a:pPr>
            <a:r>
              <a:rPr lang="tr-TR" sz="2000" dirty="0" smtClean="0"/>
              <a:t>Zorbalık ve taciz</a:t>
            </a:r>
          </a:p>
          <a:p>
            <a:pPr marL="800100" lvl="1" indent="-342900" algn="just">
              <a:buFont typeface="Wingdings" pitchFamily="2" charset="2"/>
              <a:buChar char="ü"/>
              <a:defRPr/>
            </a:pPr>
            <a:r>
              <a:rPr lang="tr-TR" sz="2000" dirty="0" smtClean="0"/>
              <a:t>Suçu teşvik etmek</a:t>
            </a:r>
          </a:p>
          <a:p>
            <a:pPr marL="800100" lvl="1" indent="-342900" algn="just">
              <a:buFont typeface="Wingdings" pitchFamily="2" charset="2"/>
              <a:buChar char="ü"/>
              <a:defRPr/>
            </a:pPr>
            <a:r>
              <a:rPr lang="tr-TR" sz="2000" dirty="0" smtClean="0"/>
              <a:t>Fikri mülkiyet hakkı ihlali</a:t>
            </a:r>
          </a:p>
          <a:p>
            <a:pPr marL="800100" lvl="1" indent="-342900" algn="just">
              <a:buFont typeface="Wingdings" pitchFamily="2" charset="2"/>
              <a:buChar char="ü"/>
              <a:defRPr/>
            </a:pPr>
            <a:r>
              <a:rPr lang="tr-TR" sz="2000" dirty="0" smtClean="0"/>
              <a:t>Çıplaklık</a:t>
            </a:r>
          </a:p>
          <a:p>
            <a:pPr marL="800100" lvl="1" indent="-342900" algn="just">
              <a:buFont typeface="Wingdings" pitchFamily="2" charset="2"/>
              <a:buChar char="ü"/>
              <a:defRPr/>
            </a:pPr>
            <a:r>
              <a:rPr lang="tr-TR" sz="2000" dirty="0" smtClean="0"/>
              <a:t>Cinsel istismar</a:t>
            </a:r>
          </a:p>
          <a:p>
            <a:pPr marL="800100" lvl="1" indent="-342900" algn="just">
              <a:buFont typeface="Wingdings" pitchFamily="2" charset="2"/>
              <a:buChar char="ü"/>
              <a:defRPr/>
            </a:pPr>
            <a:r>
              <a:rPr lang="tr-TR" sz="2000" dirty="0" smtClean="0"/>
              <a:t>Cinsel istek</a:t>
            </a:r>
          </a:p>
          <a:p>
            <a:pPr marL="800100" lvl="1" indent="-342900" algn="just">
              <a:buFont typeface="Wingdings" pitchFamily="2" charset="2"/>
              <a:buChar char="ü"/>
              <a:defRPr/>
            </a:pPr>
            <a:r>
              <a:rPr lang="tr-TR" sz="2000" dirty="0" smtClean="0"/>
              <a:t>Zulüm ve duyarsızlık</a:t>
            </a:r>
          </a:p>
          <a:p>
            <a:pPr marL="800100" lvl="1" indent="-342900" algn="just">
              <a:buFont typeface="Wingdings" pitchFamily="2" charset="2"/>
              <a:buChar char="ü"/>
              <a:defRPr/>
            </a:pPr>
            <a:r>
              <a:rPr lang="tr-TR" sz="2000" dirty="0" smtClean="0"/>
              <a:t>İstenmeyen e-posta</a:t>
            </a:r>
          </a:p>
          <a:p>
            <a:pPr marL="800100" lvl="1" indent="-342900" algn="just">
              <a:buFont typeface="Wingdings" pitchFamily="2" charset="2"/>
              <a:buChar char="ü"/>
              <a:defRPr/>
            </a:pPr>
            <a:r>
              <a:rPr lang="tr-TR" sz="2000" dirty="0" smtClean="0"/>
              <a:t>Yasal düzenlemelere tabi ürünler</a:t>
            </a:r>
            <a:endParaRPr lang="tr-TR" sz="2000" dirty="0"/>
          </a:p>
        </p:txBody>
      </p:sp>
    </p:spTree>
    <p:extLst>
      <p:ext uri="{BB962C8B-B14F-4D97-AF65-F5344CB8AC3E}">
        <p14:creationId xmlns:p14="http://schemas.microsoft.com/office/powerpoint/2010/main" xmlns="" val="7505004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altLang="sr-Latn-RS" sz="3200" b="1" dirty="0"/>
              <a:t>Yabancı </a:t>
            </a:r>
            <a:r>
              <a:rPr lang="tr-TR" altLang="sr-Latn-RS" sz="3200" b="1" dirty="0" smtClean="0"/>
              <a:t>Servis </a:t>
            </a:r>
            <a:r>
              <a:rPr lang="tr-TR" altLang="sr-Latn-RS" sz="3200" b="1" dirty="0"/>
              <a:t>Sağlayıcılarla İşbirliği</a:t>
            </a:r>
            <a:endParaRPr lang="tr-TR"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1037077"/>
            <a:ext cx="4483478" cy="4493538"/>
          </a:xfrm>
          <a:prstGeom prst="rect">
            <a:avLst/>
          </a:prstGeom>
        </p:spPr>
        <p:txBody>
          <a:bodyPr wrap="square">
            <a:spAutoFit/>
          </a:bodyPr>
          <a:lstStyle/>
          <a:p>
            <a:pPr marL="342900" indent="-342900" algn="just">
              <a:buFont typeface="Wingdings" pitchFamily="2" charset="2"/>
              <a:buChar char="ü"/>
              <a:defRPr/>
            </a:pPr>
            <a:r>
              <a:rPr lang="tr-TR" sz="2200" dirty="0" smtClean="0"/>
              <a:t>Zorluklar:</a:t>
            </a:r>
          </a:p>
          <a:p>
            <a:pPr marL="800100" lvl="1" indent="-342900" algn="just">
              <a:buFont typeface="Wingdings" pitchFamily="2" charset="2"/>
              <a:buChar char="ü"/>
              <a:defRPr/>
            </a:pPr>
            <a:r>
              <a:rPr lang="tr-TR" sz="2200" dirty="0" smtClean="0"/>
              <a:t>Farklı türdeki içerik ihlallerinin farklı raporlama ve dokümantasyon gereksinimleri vardır</a:t>
            </a:r>
          </a:p>
          <a:p>
            <a:pPr marL="800100" lvl="1" indent="-342900" algn="just">
              <a:buFont typeface="Wingdings" pitchFamily="2" charset="2"/>
              <a:buChar char="ü"/>
              <a:defRPr/>
            </a:pPr>
            <a:r>
              <a:rPr lang="tr-TR" sz="2200" dirty="0" smtClean="0"/>
              <a:t>Hizmet sağlayıcılar, ifade özgürlüğünü korumak için yerel yasa gereksinimlerine bağlıdır (ör. ABD'de Birinci Anayasa Değişikliği)</a:t>
            </a:r>
          </a:p>
          <a:p>
            <a:pPr marL="800100" lvl="1" indent="-342900" algn="just">
              <a:buFont typeface="Wingdings" pitchFamily="2" charset="2"/>
              <a:buChar char="ü"/>
              <a:defRPr/>
            </a:pPr>
            <a:r>
              <a:rPr lang="tr-TR" sz="2200" dirty="0" smtClean="0"/>
              <a:t>Yerel yasanın kapsamı bazen platform hüküm ve koşullarıyla uyumsuzdur</a:t>
            </a:r>
            <a:endParaRPr lang="tr-TR" sz="2200" dirty="0"/>
          </a:p>
        </p:txBody>
      </p:sp>
      <p:sp>
        <p:nvSpPr>
          <p:cNvPr id="6" name="Rectangle 5">
            <a:extLst>
              <a:ext uri="{FF2B5EF4-FFF2-40B4-BE49-F238E27FC236}">
                <a16:creationId xmlns:a16="http://schemas.microsoft.com/office/drawing/2014/main" xmlns="" id="{4F84165C-D7D1-4222-AF8E-6B601AC28A8A}"/>
              </a:ext>
            </a:extLst>
          </p:cNvPr>
          <p:cNvSpPr/>
          <p:nvPr/>
        </p:nvSpPr>
        <p:spPr>
          <a:xfrm>
            <a:off x="4660522" y="979435"/>
            <a:ext cx="4394956" cy="5324535"/>
          </a:xfrm>
          <a:prstGeom prst="rect">
            <a:avLst/>
          </a:prstGeom>
        </p:spPr>
        <p:txBody>
          <a:bodyPr wrap="square">
            <a:spAutoFit/>
          </a:bodyPr>
          <a:lstStyle/>
          <a:p>
            <a:pPr marL="342900" indent="-342900" algn="just">
              <a:buFont typeface="Wingdings" pitchFamily="2" charset="2"/>
              <a:buChar char="ü"/>
              <a:defRPr/>
            </a:pPr>
            <a:r>
              <a:rPr lang="tr-TR" sz="2000" dirty="0" smtClean="0"/>
              <a:t>Neler işe yarar:</a:t>
            </a:r>
          </a:p>
          <a:p>
            <a:pPr marL="800100" lvl="1" indent="-342900" algn="just">
              <a:buFont typeface="Wingdings" pitchFamily="2" charset="2"/>
              <a:buChar char="ü"/>
              <a:defRPr/>
            </a:pPr>
            <a:r>
              <a:rPr lang="tr-TR" sz="2000" dirty="0" smtClean="0"/>
              <a:t>Servis sağlayıcı hüküm ve koşullarının anlaşılması ve yaratıcı kullanımı</a:t>
            </a:r>
          </a:p>
          <a:p>
            <a:pPr marL="800100" lvl="1" indent="-342900" algn="just">
              <a:buFont typeface="Wingdings" pitchFamily="2" charset="2"/>
              <a:buChar char="ü"/>
              <a:defRPr/>
            </a:pPr>
            <a:r>
              <a:rPr lang="tr-TR" sz="2000" dirty="0" smtClean="0"/>
              <a:t>Budapeşte Sözleşmesi gibi uluslararası işbirliği çerçevelerine katılmak</a:t>
            </a:r>
          </a:p>
          <a:p>
            <a:pPr marL="800100" lvl="1" indent="-342900" algn="just">
              <a:buFont typeface="Wingdings" pitchFamily="2" charset="2"/>
              <a:buChar char="ü"/>
              <a:defRPr/>
            </a:pPr>
            <a:r>
              <a:rPr lang="tr-TR" sz="2000" dirty="0" smtClean="0"/>
              <a:t>Hizmet sağlayıcılarla olumlu işbirliği</a:t>
            </a:r>
          </a:p>
          <a:p>
            <a:pPr marL="800100" lvl="1" indent="-342900" algn="just">
              <a:buFont typeface="Wingdings" pitchFamily="2" charset="2"/>
              <a:buChar char="ü"/>
              <a:defRPr/>
            </a:pPr>
            <a:endParaRPr lang="tr-TR" sz="2000" dirty="0" smtClean="0"/>
          </a:p>
          <a:p>
            <a:pPr marL="342900" indent="-342900" algn="just">
              <a:buFont typeface="Wingdings" pitchFamily="2" charset="2"/>
              <a:buChar char="ü"/>
              <a:defRPr/>
            </a:pPr>
            <a:r>
              <a:rPr lang="tr-TR" sz="2000" dirty="0" smtClean="0"/>
              <a:t>Neler işe yaramaz:</a:t>
            </a:r>
          </a:p>
          <a:p>
            <a:pPr marL="800100" lvl="1" indent="-342900" algn="just">
              <a:buFont typeface="Wingdings" pitchFamily="2" charset="2"/>
              <a:buChar char="ü"/>
              <a:defRPr/>
            </a:pPr>
            <a:r>
              <a:rPr lang="tr-TR" sz="2000" dirty="0" smtClean="0"/>
              <a:t>İçeriği engellemek için katı yerel mevzuat</a:t>
            </a:r>
          </a:p>
          <a:p>
            <a:pPr marL="800100" lvl="1" indent="-342900" algn="just">
              <a:buFont typeface="Wingdings" pitchFamily="2" charset="2"/>
              <a:buChar char="ü"/>
              <a:defRPr/>
            </a:pPr>
            <a:r>
              <a:rPr lang="tr-TR" sz="2000" dirty="0" smtClean="0"/>
              <a:t>Servisleri engelleme </a:t>
            </a:r>
          </a:p>
          <a:p>
            <a:pPr marL="800100" lvl="1" indent="-342900" algn="just">
              <a:buFont typeface="Wingdings" pitchFamily="2" charset="2"/>
              <a:buChar char="ü"/>
              <a:defRPr/>
            </a:pPr>
            <a:r>
              <a:rPr lang="tr-TR" sz="2000" dirty="0" smtClean="0"/>
              <a:t>Servisleri azaltma</a:t>
            </a:r>
          </a:p>
          <a:p>
            <a:pPr marL="800100" lvl="1" indent="-342900" algn="just">
              <a:buFont typeface="Wingdings" pitchFamily="2" charset="2"/>
              <a:buChar char="ü"/>
              <a:defRPr/>
            </a:pPr>
            <a:r>
              <a:rPr lang="tr-TR" sz="2000" dirty="0" smtClean="0"/>
              <a:t>Hizmet sağlayıcılara yönelik ağır yaklaşımlar</a:t>
            </a:r>
            <a:endParaRPr lang="tr-TR" sz="2000" dirty="0"/>
          </a:p>
        </p:txBody>
      </p:sp>
    </p:spTree>
    <p:extLst>
      <p:ext uri="{BB962C8B-B14F-4D97-AF65-F5344CB8AC3E}">
        <p14:creationId xmlns:p14="http://schemas.microsoft.com/office/powerpoint/2010/main" xmlns="" val="2188129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a:solidFill>
                  <a:schemeClr val="bg1"/>
                </a:solidFill>
              </a:rPr>
              <a:t>Adli Personel için Uluslararası İşbirliğine İlişkin Uzmanlık </a:t>
            </a:r>
            <a:r>
              <a:rPr lang="tr-TR" sz="3200" b="1" dirty="0" smtClean="0">
                <a:solidFill>
                  <a:schemeClr val="bg1"/>
                </a:solidFill>
              </a:rPr>
              <a:t>Eğitimi</a:t>
            </a:r>
            <a:endParaRPr lang="tr-T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18267006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a:solidFill>
                  <a:schemeClr val="bg1"/>
                </a:solidFill>
              </a:rPr>
              <a:t>Adli Personel için Uluslararası İşbirliğine İlişkin Uzmanlık </a:t>
            </a:r>
            <a:r>
              <a:rPr lang="tr-TR" sz="3200" b="1" dirty="0" smtClean="0">
                <a:solidFill>
                  <a:schemeClr val="bg1"/>
                </a:solidFill>
              </a:rPr>
              <a:t>Eğitimi</a:t>
            </a:r>
            <a:endParaRPr lang="tr-T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41689" y="2692650"/>
            <a:ext cx="8525021" cy="1668149"/>
          </a:xfrm>
          <a:prstGeom prst="rect">
            <a:avLst/>
          </a:prstGeom>
        </p:spPr>
        <p:txBody>
          <a:bodyPr wrap="square">
            <a:spAutoFit/>
          </a:bodyPr>
          <a:lstStyle/>
          <a:p>
            <a:pPr algn="ctr" eaLnBrk="1" hangingPunct="1">
              <a:lnSpc>
                <a:spcPct val="80000"/>
              </a:lnSpc>
            </a:pPr>
            <a:r>
              <a:rPr lang="tr-TR" sz="3200" b="1" dirty="0" smtClean="0">
                <a:ea typeface="ＭＳ Ｐゴシック" charset="0"/>
                <a:cs typeface="ＭＳ Ｐゴシック" charset="0"/>
              </a:rPr>
              <a:t>Dördüncü Bölüm</a:t>
            </a:r>
            <a:endParaRPr lang="en-GB" sz="3200" b="1" dirty="0">
              <a:ea typeface="ＭＳ Ｐゴシック" charset="0"/>
              <a:cs typeface="ＭＳ Ｐゴシック" charset="0"/>
            </a:endParaRPr>
          </a:p>
          <a:p>
            <a:pPr algn="ctr">
              <a:lnSpc>
                <a:spcPct val="80000"/>
              </a:lnSpc>
            </a:pPr>
            <a:r>
              <a:rPr lang="en-GB" sz="3200" b="1" dirty="0">
                <a:ea typeface="ＭＳ Ｐゴシック" charset="0"/>
                <a:cs typeface="ＭＳ Ｐゴシック" charset="0"/>
              </a:rPr>
              <a:t/>
            </a:r>
            <a:br>
              <a:rPr lang="en-GB" sz="3200" b="1" dirty="0">
                <a:ea typeface="ＭＳ Ｐゴシック" charset="0"/>
                <a:cs typeface="ＭＳ Ｐゴシック" charset="0"/>
              </a:rPr>
            </a:br>
            <a:r>
              <a:rPr lang="tr-TR" sz="3200" b="1" dirty="0" smtClean="0"/>
              <a:t>Özet</a:t>
            </a:r>
            <a:endParaRPr lang="en-GB" sz="3200" b="1" dirty="0"/>
          </a:p>
          <a:p>
            <a:pPr algn="ctr">
              <a:lnSpc>
                <a:spcPct val="80000"/>
              </a:lnSpc>
            </a:pPr>
            <a:endParaRPr lang="en-GB" sz="3200" b="1" dirty="0"/>
          </a:p>
        </p:txBody>
      </p:sp>
    </p:spTree>
    <p:extLst>
      <p:ext uri="{BB962C8B-B14F-4D97-AF65-F5344CB8AC3E}">
        <p14:creationId xmlns:p14="http://schemas.microsoft.com/office/powerpoint/2010/main" xmlns="" val="4113070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a:solidFill>
                  <a:schemeClr val="bg1"/>
                </a:solidFill>
              </a:rPr>
              <a:t>Adli Personel için Uluslararası İşbirliğine İlişkin Uzmanlık </a:t>
            </a:r>
            <a:r>
              <a:rPr lang="tr-TR" sz="3200" b="1" dirty="0" smtClean="0">
                <a:solidFill>
                  <a:schemeClr val="bg1"/>
                </a:solidFill>
              </a:rPr>
              <a:t>Eğitimi</a:t>
            </a:r>
            <a:endParaRPr lang="tr-T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tr-TR" sz="3200" b="1" dirty="0" smtClean="0">
                <a:ea typeface="ＭＳ Ｐゴシック" charset="0"/>
                <a:cs typeface="ＭＳ Ｐゴシック" charset="0"/>
              </a:rPr>
              <a:t>Birinci Bölüm</a:t>
            </a:r>
          </a:p>
          <a:p>
            <a:pPr algn="ctr" eaLnBrk="1" hangingPunct="1">
              <a:lnSpc>
                <a:spcPct val="80000"/>
              </a:lnSpc>
            </a:pPr>
            <a:endParaRPr lang="tr-TR" sz="3200" b="1" dirty="0" smtClean="0">
              <a:ea typeface="ＭＳ Ｐゴシック" charset="0"/>
              <a:cs typeface="ＭＳ Ｐゴシック" charset="0"/>
            </a:endParaRPr>
          </a:p>
          <a:p>
            <a:pPr algn="ctr" eaLnBrk="1" hangingPunct="1">
              <a:lnSpc>
                <a:spcPct val="80000"/>
              </a:lnSpc>
            </a:pPr>
            <a:r>
              <a:rPr lang="tr-TR" sz="3200" b="1" dirty="0" smtClean="0">
                <a:ea typeface="ＭＳ Ｐゴシック" charset="0"/>
                <a:cs typeface="ＭＳ Ｐゴシック" charset="0"/>
              </a:rPr>
              <a:t>Anahtar Tanımların Gözden Geçirilmesi</a:t>
            </a:r>
            <a:endParaRPr lang="tr-TR" sz="3200" dirty="0"/>
          </a:p>
        </p:txBody>
      </p:sp>
    </p:spTree>
    <p:extLst>
      <p:ext uri="{BB962C8B-B14F-4D97-AF65-F5344CB8AC3E}">
        <p14:creationId xmlns:p14="http://schemas.microsoft.com/office/powerpoint/2010/main" xmlns=""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pitchFamily="34" charset="-128"/>
              </a:rPr>
              <a:t>Özet</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211015" y="1193778"/>
            <a:ext cx="4360985" cy="4696670"/>
          </a:xfrm>
          <a:prstGeom prst="rect">
            <a:avLst/>
          </a:prstGeom>
        </p:spPr>
        <p:txBody>
          <a:bodyPr wrap="square">
            <a:spAutoFit/>
          </a:bodyPr>
          <a:lstStyle/>
          <a:p>
            <a:pPr marL="342900" indent="-342900" algn="just">
              <a:lnSpc>
                <a:spcPct val="80000"/>
              </a:lnSpc>
              <a:buFont typeface="Wingdings" pitchFamily="2" charset="2"/>
              <a:buChar char="ü"/>
            </a:pPr>
            <a:r>
              <a:rPr lang="tr-TR" sz="2200" i="1" dirty="0"/>
              <a:t>Özel sektör tarafından tutulan veri ve bilgilerin birincil sınıflandırmalarının gözden geçirilmesi,</a:t>
            </a:r>
          </a:p>
          <a:p>
            <a:pPr marL="342900" indent="-342900" algn="just">
              <a:lnSpc>
                <a:spcPct val="80000"/>
              </a:lnSpc>
              <a:buFont typeface="Wingdings" pitchFamily="2" charset="2"/>
              <a:buChar char="ü"/>
            </a:pPr>
            <a:endParaRPr lang="tr-TR" sz="2200" i="1" dirty="0"/>
          </a:p>
          <a:p>
            <a:pPr marL="342900" indent="-342900" algn="just">
              <a:lnSpc>
                <a:spcPct val="80000"/>
              </a:lnSpc>
              <a:buFont typeface="Wingdings" pitchFamily="2" charset="2"/>
              <a:buChar char="ü"/>
            </a:pPr>
            <a:r>
              <a:rPr lang="tr-TR" sz="2200" i="1" dirty="0"/>
              <a:t>Yerli servis sağlayıcılarla işbirliği yaparken önemli hususları anlamak,</a:t>
            </a:r>
          </a:p>
          <a:p>
            <a:pPr algn="just">
              <a:lnSpc>
                <a:spcPct val="80000"/>
              </a:lnSpc>
            </a:pPr>
            <a:endParaRPr lang="tr-TR" sz="2200" i="1" dirty="0"/>
          </a:p>
          <a:p>
            <a:pPr marL="342900" indent="-342900" algn="just">
              <a:lnSpc>
                <a:spcPct val="80000"/>
              </a:lnSpc>
              <a:buFont typeface="Wingdings" pitchFamily="2" charset="2"/>
              <a:buChar char="ü"/>
            </a:pPr>
            <a:r>
              <a:rPr lang="tr-TR" sz="2200" i="1" dirty="0"/>
              <a:t>Karşılıklı </a:t>
            </a:r>
            <a:r>
              <a:rPr lang="tr-TR" sz="2200" i="1" dirty="0" smtClean="0"/>
              <a:t>adli yardım anlaşmaları (MLAT), </a:t>
            </a:r>
            <a:r>
              <a:rPr lang="tr-TR" sz="2200" i="1" dirty="0"/>
              <a:t>acil durum talepleri, üretim talepleri ve gönüllü işbirliği de dahil olmak üzere veri edinimi için yabancı servis sağlayıcılarla işbirliği mekanizmalarının tartışılması,</a:t>
            </a:r>
          </a:p>
        </p:txBody>
      </p:sp>
      <p:sp>
        <p:nvSpPr>
          <p:cNvPr id="6" name="Rectangle 5">
            <a:extLst>
              <a:ext uri="{FF2B5EF4-FFF2-40B4-BE49-F238E27FC236}">
                <a16:creationId xmlns:a16="http://schemas.microsoft.com/office/drawing/2014/main" xmlns="" id="{3B867BBA-A7A7-F84C-B403-7348B8834D1F}"/>
              </a:ext>
            </a:extLst>
          </p:cNvPr>
          <p:cNvSpPr/>
          <p:nvPr/>
        </p:nvSpPr>
        <p:spPr>
          <a:xfrm>
            <a:off x="4732127" y="1193778"/>
            <a:ext cx="4290329" cy="2259080"/>
          </a:xfrm>
          <a:prstGeom prst="rect">
            <a:avLst/>
          </a:prstGeom>
        </p:spPr>
        <p:txBody>
          <a:bodyPr wrap="square">
            <a:spAutoFit/>
          </a:bodyPr>
          <a:lstStyle/>
          <a:p>
            <a:pPr marL="342900" indent="-342900" algn="just">
              <a:lnSpc>
                <a:spcPct val="80000"/>
              </a:lnSpc>
              <a:buFont typeface="Wingdings" pitchFamily="2" charset="2"/>
              <a:buChar char="ü"/>
            </a:pPr>
            <a:r>
              <a:rPr lang="tr-TR" sz="2200" i="1" dirty="0"/>
              <a:t>Yasadışı içeriğin kaldırılması için yabancı servis sağlayıcılarla işbirliği mekanizmalarının tartışılması,</a:t>
            </a:r>
          </a:p>
          <a:p>
            <a:pPr algn="just">
              <a:lnSpc>
                <a:spcPct val="80000"/>
              </a:lnSpc>
            </a:pPr>
            <a:endParaRPr lang="tr-TR" sz="2200" i="1" dirty="0"/>
          </a:p>
          <a:p>
            <a:pPr marL="342900" indent="-342900" algn="just">
              <a:lnSpc>
                <a:spcPct val="80000"/>
              </a:lnSpc>
              <a:buFont typeface="Wingdings" pitchFamily="2" charset="2"/>
              <a:buChar char="ü"/>
            </a:pPr>
            <a:r>
              <a:rPr lang="tr-TR" sz="2200" i="1" dirty="0"/>
              <a:t>Yabancı servis sağlayıcılarla işbirliği yapmak için en iyi uygulamaları anlamak</a:t>
            </a:r>
          </a:p>
        </p:txBody>
      </p:sp>
    </p:spTree>
    <p:extLst>
      <p:ext uri="{BB962C8B-B14F-4D97-AF65-F5344CB8AC3E}">
        <p14:creationId xmlns:p14="http://schemas.microsoft.com/office/powerpoint/2010/main" xmlns="" val="37327828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a:solidFill>
                  <a:schemeClr val="bg1"/>
                </a:solidFill>
              </a:rPr>
              <a:t>Adli Personel için Uluslararası İşbirliğine İlişkin Uzmanlık </a:t>
            </a:r>
            <a:r>
              <a:rPr lang="tr-TR" sz="3200" b="1" dirty="0" smtClean="0">
                <a:solidFill>
                  <a:schemeClr val="bg1"/>
                </a:solidFill>
              </a:rPr>
              <a:t>Eğitimi</a:t>
            </a:r>
            <a:endParaRPr lang="tr-T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25398821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pitchFamily="34" charset="-128"/>
              </a:rPr>
              <a:t>Servis Sağlayıcı</a:t>
            </a:r>
            <a:r>
              <a:rPr lang="en-GB" sz="3200" b="1" dirty="0" smtClean="0">
                <a:ea typeface="ＭＳ Ｐゴシック" pitchFamily="34" charset="-128"/>
              </a:rPr>
              <a:t>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4C52B17A-14C8-4A54-A0DE-FFB2521D3FE2}"/>
              </a:ext>
            </a:extLst>
          </p:cNvPr>
          <p:cNvSpPr/>
          <p:nvPr/>
        </p:nvSpPr>
        <p:spPr>
          <a:xfrm>
            <a:off x="4412201" y="1720146"/>
            <a:ext cx="4518735" cy="2862322"/>
          </a:xfrm>
          <a:prstGeom prst="rect">
            <a:avLst/>
          </a:prstGeom>
        </p:spPr>
        <p:txBody>
          <a:bodyPr wrap="square">
            <a:spAutoFit/>
          </a:bodyPr>
          <a:lstStyle/>
          <a:p>
            <a:pPr marL="342900" indent="-342900">
              <a:buFont typeface="Wingdings" pitchFamily="2" charset="2"/>
              <a:buChar char="Ø"/>
            </a:pPr>
            <a:r>
              <a:rPr lang="tr-TR" dirty="0" smtClean="0"/>
              <a:t>Evet:</a:t>
            </a:r>
          </a:p>
          <a:p>
            <a:pPr marL="800100" lvl="1" indent="-342900" algn="just">
              <a:buFont typeface="Wingdings" pitchFamily="2" charset="2"/>
              <a:buChar char="Ø"/>
            </a:pPr>
            <a:r>
              <a:rPr lang="tr-TR" dirty="0" smtClean="0"/>
              <a:t>iletişim veya ilgili veri işleme hizmetleri (ör. hosting ve önbelleğe alma sağlayıcıları)</a:t>
            </a:r>
          </a:p>
          <a:p>
            <a:pPr marL="800100" lvl="1" indent="-342900" algn="just">
              <a:buFont typeface="Wingdings" pitchFamily="2" charset="2"/>
              <a:buChar char="Ø"/>
            </a:pPr>
            <a:r>
              <a:rPr lang="tr-TR" dirty="0" smtClean="0"/>
              <a:t>özel ve kamu kuruluşları</a:t>
            </a:r>
          </a:p>
          <a:p>
            <a:pPr marL="800100" lvl="1" indent="-342900" algn="just">
              <a:buFont typeface="Wingdings" pitchFamily="2" charset="2"/>
              <a:buChar char="Ø"/>
            </a:pPr>
            <a:r>
              <a:rPr lang="tr-TR" dirty="0" smtClean="0"/>
              <a:t>ücretsiz veya ücretli hizmetler</a:t>
            </a:r>
          </a:p>
          <a:p>
            <a:pPr marL="800100" lvl="1" indent="-342900" algn="just">
              <a:buFont typeface="Wingdings" pitchFamily="2" charset="2"/>
              <a:buChar char="Ø"/>
            </a:pPr>
            <a:r>
              <a:rPr lang="tr-TR" dirty="0" smtClean="0"/>
              <a:t>kapalı veya halka açık</a:t>
            </a:r>
          </a:p>
          <a:p>
            <a:pPr marL="342900" indent="-342900">
              <a:buFont typeface="Wingdings" pitchFamily="2" charset="2"/>
              <a:buChar char="Ø"/>
            </a:pPr>
            <a:endParaRPr lang="tr-TR" dirty="0" smtClean="0"/>
          </a:p>
          <a:p>
            <a:pPr marL="342900" indent="-342900">
              <a:buFont typeface="Wingdings" pitchFamily="2" charset="2"/>
              <a:buChar char="Ø"/>
            </a:pPr>
            <a:r>
              <a:rPr lang="tr-TR" dirty="0" smtClean="0"/>
              <a:t>Hayır:</a:t>
            </a:r>
          </a:p>
          <a:p>
            <a:pPr marL="800100" lvl="1" indent="-342900">
              <a:buFont typeface="Wingdings" pitchFamily="2" charset="2"/>
              <a:buChar char="Ø"/>
            </a:pPr>
            <a:r>
              <a:rPr lang="tr-TR" dirty="0" smtClean="0"/>
              <a:t>İçerik sağlayıcılar</a:t>
            </a:r>
            <a:endParaRPr lang="tr-TR" dirty="0"/>
          </a:p>
        </p:txBody>
      </p:sp>
      <p:sp>
        <p:nvSpPr>
          <p:cNvPr id="8" name="Rectangle 7">
            <a:extLst>
              <a:ext uri="{FF2B5EF4-FFF2-40B4-BE49-F238E27FC236}">
                <a16:creationId xmlns:a16="http://schemas.microsoft.com/office/drawing/2014/main" xmlns="" id="{687B7C23-9E4D-47A3-872A-857DE10440B9}"/>
              </a:ext>
            </a:extLst>
          </p:cNvPr>
          <p:cNvSpPr/>
          <p:nvPr/>
        </p:nvSpPr>
        <p:spPr>
          <a:xfrm>
            <a:off x="213064" y="1780284"/>
            <a:ext cx="3986074" cy="3416320"/>
          </a:xfrm>
          <a:prstGeom prst="rect">
            <a:avLst/>
          </a:prstGeom>
        </p:spPr>
        <p:txBody>
          <a:bodyPr wrap="square">
            <a:spAutoFit/>
          </a:bodyPr>
          <a:lstStyle/>
          <a:p>
            <a:pPr marL="342900" indent="-342900" algn="just">
              <a:buFont typeface="Wingdings" pitchFamily="2" charset="2"/>
              <a:buChar char="Ø"/>
            </a:pPr>
            <a:r>
              <a:rPr lang="tr-TR" b="1" dirty="0" smtClean="0"/>
              <a:t>"Servis sağlayıcı"</a:t>
            </a:r>
            <a:r>
              <a:rPr lang="tr-TR" dirty="0" smtClean="0"/>
              <a:t> şu anlama gelir: </a:t>
            </a:r>
          </a:p>
          <a:p>
            <a:pPr algn="just"/>
            <a:endParaRPr lang="tr-TR" dirty="0" smtClean="0"/>
          </a:p>
          <a:p>
            <a:pPr algn="just"/>
            <a:r>
              <a:rPr lang="tr-TR" dirty="0" smtClean="0"/>
              <a:t>i Servis kullanıcılarına bir bilgisayar sistemi aracılığıyla iletişim kurma yeteneği sağlayan herhangi bir kamu veya özel kuruluş ve </a:t>
            </a:r>
          </a:p>
          <a:p>
            <a:pPr algn="just"/>
            <a:endParaRPr lang="tr-TR" dirty="0" smtClean="0"/>
          </a:p>
          <a:p>
            <a:pPr algn="just"/>
            <a:r>
              <a:rPr lang="tr-TR" dirty="0" smtClean="0"/>
              <a:t>ii söz konusu iletişim servisi veya bu servisin kullanıcıları adına bilgisayar verilerini işleyen veya depolayan diğer herhangi bir kuruluş.</a:t>
            </a:r>
            <a:endParaRPr lang="tr-TR" dirty="0"/>
          </a:p>
        </p:txBody>
      </p:sp>
    </p:spTree>
    <p:extLst>
      <p:ext uri="{BB962C8B-B14F-4D97-AF65-F5344CB8AC3E}">
        <p14:creationId xmlns:p14="http://schemas.microsoft.com/office/powerpoint/2010/main" xmlns="" val="406692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pitchFamily="34" charset="-128"/>
              </a:rPr>
              <a:t>Trafik Verisi</a:t>
            </a:r>
            <a:endParaRPr lang="tr-TR"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2" name="Rectangle 2">
            <a:extLst>
              <a:ext uri="{FF2B5EF4-FFF2-40B4-BE49-F238E27FC236}">
                <a16:creationId xmlns="" xmlns:a16="http://schemas.microsoft.com/office/drawing/2014/main" id="{BB01725E-78F8-40B1-B3A6-D94B18471C00}"/>
              </a:ext>
            </a:extLst>
          </p:cNvPr>
          <p:cNvSpPr/>
          <p:nvPr/>
        </p:nvSpPr>
        <p:spPr>
          <a:xfrm>
            <a:off x="88522" y="1133324"/>
            <a:ext cx="3986074" cy="4463390"/>
          </a:xfrm>
          <a:prstGeom prst="rect">
            <a:avLst/>
          </a:prstGeom>
        </p:spPr>
        <p:txBody>
          <a:bodyPr wrap="square">
            <a:spAutoFit/>
          </a:bodyPr>
          <a:lstStyle/>
          <a:p>
            <a:pPr algn="just" rtl="0"/>
            <a:r>
              <a:rPr lang="tr" sz="2200" b="0" i="0" u="none" baseline="0" dirty="0">
                <a:ea typeface="Verdana" panose="020B0604030504040204" pitchFamily="34" charset="0"/>
              </a:rPr>
              <a:t>"</a:t>
            </a:r>
            <a:r>
              <a:rPr lang="tr" sz="2200" b="1" i="0" u="none" baseline="0" dirty="0">
                <a:ea typeface="Verdana" panose="020B0604030504040204" pitchFamily="34" charset="0"/>
              </a:rPr>
              <a:t>trafik verisi</a:t>
            </a:r>
            <a:r>
              <a:rPr lang="tr" sz="2200" b="0" i="0" u="none" baseline="0" dirty="0">
                <a:ea typeface="Verdana" panose="020B0604030504040204" pitchFamily="34" charset="0"/>
              </a:rPr>
              <a:t>", bir bilgisayar sistemi aracılığıyla gerçekleştirilen bir iletişimle ilgili olarak, iletişim zincirinin bir parçasını oluşturan bir bilgisayar sistemi tarafından oluşturulan ve iletişimin kaynağını, hedefini, yolunu, saatini, tarihini, boyutunu, süresini veya temel hizmet türünü gösteren herhangi bir bilgisayar verisi anlamına gelir.</a:t>
            </a:r>
          </a:p>
        </p:txBody>
      </p:sp>
      <p:sp>
        <p:nvSpPr>
          <p:cNvPr id="16" name="Rectangle 1">
            <a:extLst>
              <a:ext uri="{FF2B5EF4-FFF2-40B4-BE49-F238E27FC236}">
                <a16:creationId xmlns="" xmlns:a16="http://schemas.microsoft.com/office/drawing/2014/main" id="{C3AD9E37-2C54-40B6-B211-90159F05A43B}"/>
              </a:ext>
            </a:extLst>
          </p:cNvPr>
          <p:cNvSpPr/>
          <p:nvPr/>
        </p:nvSpPr>
        <p:spPr>
          <a:xfrm>
            <a:off x="4410784" y="1158300"/>
            <a:ext cx="4625266" cy="5016758"/>
          </a:xfrm>
          <a:prstGeom prst="rect">
            <a:avLst/>
          </a:prstGeom>
        </p:spPr>
        <p:txBody>
          <a:bodyPr wrap="square">
            <a:spAutoFit/>
          </a:bodyPr>
          <a:lstStyle/>
          <a:p>
            <a:pPr algn="l" rtl="0"/>
            <a:r>
              <a:rPr lang="tr" sz="2000" b="0" i="0" u="none" baseline="0" dirty="0">
                <a:ea typeface="Verdana" panose="020B0604030504040204" pitchFamily="34" charset="0"/>
              </a:rPr>
              <a:t>Evet:</a:t>
            </a:r>
          </a:p>
          <a:p>
            <a:pPr marL="800100" lvl="1" indent="-342900" algn="just" rtl="0">
              <a:buFont typeface="Arial" panose="020B0604020202020204" pitchFamily="34" charset="0"/>
              <a:buChar char="•"/>
            </a:pPr>
            <a:r>
              <a:rPr lang="tr" sz="2000" b="0" i="0" u="none" baseline="0" dirty="0">
                <a:ea typeface="Verdana" panose="020B0604030504040204" pitchFamily="34" charset="0"/>
              </a:rPr>
              <a:t>bilgisayar verisi kategorisi</a:t>
            </a:r>
          </a:p>
          <a:p>
            <a:pPr marL="800100" lvl="1" indent="-342900" algn="just" rtl="0">
              <a:buFont typeface="Arial" panose="020B0604020202020204" pitchFamily="34" charset="0"/>
              <a:buChar char="•"/>
            </a:pPr>
            <a:r>
              <a:rPr lang="tr" sz="2000" b="0" i="0" u="none" baseline="0" dirty="0">
                <a:ea typeface="Verdana" panose="020B0604030504040204" pitchFamily="34" charset="0"/>
              </a:rPr>
              <a:t>iletişim zincirinin bir parçasını oluşturan bir bilgisayar tarafından oluşturulur</a:t>
            </a:r>
          </a:p>
          <a:p>
            <a:pPr marL="800100" lvl="1" indent="-342900" algn="just" rtl="0">
              <a:buFont typeface="Arial" panose="020B0604020202020204" pitchFamily="34" charset="0"/>
              <a:buChar char="•"/>
            </a:pPr>
            <a:r>
              <a:rPr lang="tr" sz="2000" b="0" i="0" u="none" baseline="0" dirty="0">
                <a:ea typeface="Verdana" panose="020B0604030504040204" pitchFamily="34" charset="0"/>
              </a:rPr>
              <a:t>İletişimin:</a:t>
            </a:r>
          </a:p>
          <a:p>
            <a:pPr marL="1257300" lvl="2" indent="-342900" algn="just" rtl="0">
              <a:buFont typeface="Calibri" panose="020F0502020204030204" pitchFamily="34" charset="0"/>
              <a:buChar char="‐"/>
            </a:pPr>
            <a:r>
              <a:rPr lang="tr" sz="2000" b="0" i="0" u="none" baseline="0" dirty="0" smtClean="0">
                <a:ea typeface="Verdana" panose="020B0604030504040204" pitchFamily="34" charset="0"/>
              </a:rPr>
              <a:t>kökenini</a:t>
            </a:r>
            <a:endParaRPr lang="tr" sz="2000" b="0" i="0" u="none" baseline="0" dirty="0">
              <a:ea typeface="Verdana" panose="020B0604030504040204" pitchFamily="34" charset="0"/>
            </a:endParaRPr>
          </a:p>
          <a:p>
            <a:pPr marL="1257300" lvl="2" indent="-342900" algn="just" rtl="0">
              <a:buFont typeface="Calibri" panose="020F0502020204030204" pitchFamily="34" charset="0"/>
              <a:buChar char="‐"/>
            </a:pPr>
            <a:r>
              <a:rPr lang="tr" sz="2000" b="0" i="0" u="none" baseline="0" dirty="0">
                <a:ea typeface="Verdana" panose="020B0604030504040204" pitchFamily="34" charset="0"/>
              </a:rPr>
              <a:t>hedefini</a:t>
            </a:r>
          </a:p>
          <a:p>
            <a:pPr marL="1257300" lvl="2" indent="-342900" algn="just" rtl="0">
              <a:buFont typeface="Calibri" panose="020F0502020204030204" pitchFamily="34" charset="0"/>
              <a:buChar char="‐"/>
            </a:pPr>
            <a:r>
              <a:rPr lang="tr" sz="2000" b="0" i="0" u="none" baseline="0" dirty="0">
                <a:ea typeface="Verdana" panose="020B0604030504040204" pitchFamily="34" charset="0"/>
              </a:rPr>
              <a:t>yolunu</a:t>
            </a:r>
          </a:p>
          <a:p>
            <a:pPr marL="1257300" lvl="2" indent="-342900" algn="just" rtl="0">
              <a:buFont typeface="Calibri" panose="020F0502020204030204" pitchFamily="34" charset="0"/>
              <a:buChar char="‐"/>
            </a:pPr>
            <a:r>
              <a:rPr lang="tr" sz="2000" b="0" i="0" u="none" baseline="0" dirty="0">
                <a:ea typeface="Verdana" panose="020B0604030504040204" pitchFamily="34" charset="0"/>
              </a:rPr>
              <a:t>saatini</a:t>
            </a:r>
          </a:p>
          <a:p>
            <a:pPr marL="1257300" lvl="2" indent="-342900" algn="just" rtl="0">
              <a:buFont typeface="Calibri" panose="020F0502020204030204" pitchFamily="34" charset="0"/>
              <a:buChar char="‐"/>
            </a:pPr>
            <a:r>
              <a:rPr lang="tr" sz="2000" b="0" i="0" u="none" baseline="0" dirty="0">
                <a:ea typeface="Verdana" panose="020B0604030504040204" pitchFamily="34" charset="0"/>
              </a:rPr>
              <a:t>tarihini</a:t>
            </a:r>
          </a:p>
          <a:p>
            <a:pPr marL="1257300" lvl="2" indent="-342900" algn="just" rtl="0">
              <a:buFont typeface="Calibri" panose="020F0502020204030204" pitchFamily="34" charset="0"/>
              <a:buChar char="‐"/>
            </a:pPr>
            <a:r>
              <a:rPr lang="tr" sz="2000" b="0" i="0" u="none" baseline="0" dirty="0">
                <a:ea typeface="Verdana" panose="020B0604030504040204" pitchFamily="34" charset="0"/>
              </a:rPr>
              <a:t>boyutunu</a:t>
            </a:r>
          </a:p>
          <a:p>
            <a:pPr marL="1257300" lvl="2" indent="-342900" algn="just" rtl="0">
              <a:buFont typeface="Calibri" panose="020F0502020204030204" pitchFamily="34" charset="0"/>
              <a:buChar char="‐"/>
            </a:pPr>
            <a:r>
              <a:rPr lang="tr" sz="2000" b="0" i="0" u="none" baseline="0" dirty="0">
                <a:ea typeface="Verdana" panose="020B0604030504040204" pitchFamily="34" charset="0"/>
              </a:rPr>
              <a:t>süresini</a:t>
            </a:r>
          </a:p>
          <a:p>
            <a:pPr marL="1257300" lvl="2" indent="-342900" algn="just" rtl="0">
              <a:buFont typeface="Calibri" panose="020F0502020204030204" pitchFamily="34" charset="0"/>
              <a:buChar char="‐"/>
            </a:pPr>
            <a:r>
              <a:rPr lang="tr" sz="2000" b="0" i="0" u="none" baseline="0" dirty="0">
                <a:ea typeface="Verdana" panose="020B0604030504040204" pitchFamily="34" charset="0"/>
              </a:rPr>
              <a:t>temel hizmet türünü gösterir</a:t>
            </a:r>
          </a:p>
          <a:p>
            <a:pPr algn="l" rtl="0"/>
            <a:r>
              <a:rPr lang="tr" sz="2000" b="0" i="0" u="none" baseline="0" dirty="0">
                <a:ea typeface="Verdana" panose="020B0604030504040204" pitchFamily="34" charset="0"/>
              </a:rPr>
              <a:t>Hayır:</a:t>
            </a:r>
          </a:p>
          <a:p>
            <a:pPr marL="800100" lvl="1" indent="-342900" algn="l" rtl="0">
              <a:buFont typeface="Arial" panose="020B0604020202020204" pitchFamily="34" charset="0"/>
              <a:buChar char="•"/>
            </a:pPr>
            <a:r>
              <a:rPr lang="tr" sz="2000" b="0" i="0" u="none" baseline="0" dirty="0">
                <a:ea typeface="Verdana" panose="020B0604030504040204" pitchFamily="34" charset="0"/>
              </a:rPr>
              <a:t>iletişimin içeriği</a:t>
            </a:r>
          </a:p>
        </p:txBody>
      </p:sp>
    </p:spTree>
    <p:extLst>
      <p:ext uri="{BB962C8B-B14F-4D97-AF65-F5344CB8AC3E}">
        <p14:creationId xmlns:p14="http://schemas.microsoft.com/office/powerpoint/2010/main" xmlns="" val="7779656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pitchFamily="34" charset="-128"/>
              </a:rPr>
              <a:t>Abone Bilgisi</a:t>
            </a:r>
            <a:r>
              <a:rPr lang="en-GB" sz="3200" b="1" dirty="0" smtClean="0">
                <a:ea typeface="ＭＳ Ｐゴシック" pitchFamily="34" charset="-128"/>
              </a:rPr>
              <a:t> </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4C52B17A-14C8-4A54-A0DE-FFB2521D3FE2}"/>
              </a:ext>
            </a:extLst>
          </p:cNvPr>
          <p:cNvSpPr/>
          <p:nvPr/>
        </p:nvSpPr>
        <p:spPr>
          <a:xfrm>
            <a:off x="4305670" y="952123"/>
            <a:ext cx="4625266" cy="4247317"/>
          </a:xfrm>
          <a:prstGeom prst="rect">
            <a:avLst/>
          </a:prstGeom>
        </p:spPr>
        <p:txBody>
          <a:bodyPr wrap="square">
            <a:spAutoFit/>
          </a:bodyPr>
          <a:lstStyle/>
          <a:p>
            <a:pPr marL="342900" indent="-342900">
              <a:buFont typeface="Wingdings" pitchFamily="2" charset="2"/>
              <a:buChar char="Ø"/>
            </a:pPr>
            <a:r>
              <a:rPr lang="tr-TR" dirty="0" smtClean="0"/>
              <a:t>Nedir?:</a:t>
            </a:r>
          </a:p>
          <a:p>
            <a:pPr marL="800100" lvl="1" indent="-342900" algn="just">
              <a:buFont typeface="Wingdings" pitchFamily="2" charset="2"/>
              <a:buChar char="Ø"/>
            </a:pPr>
            <a:r>
              <a:rPr lang="tr-TR" dirty="0" smtClean="0"/>
              <a:t>Bilgisayar verisi formunda veya başka bir formdadır</a:t>
            </a:r>
          </a:p>
          <a:p>
            <a:pPr marL="800100" lvl="1" indent="-342900" algn="just">
              <a:buFont typeface="Wingdings" pitchFamily="2" charset="2"/>
              <a:buChar char="Ø"/>
            </a:pPr>
            <a:r>
              <a:rPr lang="tr-TR" dirty="0" smtClean="0"/>
              <a:t>Servis sağlayıcı tarafından tutulmaktadır</a:t>
            </a:r>
          </a:p>
          <a:p>
            <a:pPr marL="800100" lvl="1" indent="-342900" algn="just">
              <a:buFont typeface="Wingdings" pitchFamily="2" charset="2"/>
              <a:buChar char="Ø"/>
            </a:pPr>
            <a:r>
              <a:rPr lang="tr-TR" dirty="0" smtClean="0"/>
              <a:t>Aşağıdakiler de dahil olmak üzere servis abonesi ile ilgilidir:</a:t>
            </a:r>
          </a:p>
          <a:p>
            <a:pPr marL="1257300" lvl="2" indent="-342900" algn="just">
              <a:buFont typeface="Wingdings" pitchFamily="2" charset="2"/>
              <a:buChar char="Ø"/>
            </a:pPr>
            <a:r>
              <a:rPr lang="tr-TR" dirty="0" smtClean="0"/>
              <a:t>Ücretsiz müşteriler</a:t>
            </a:r>
          </a:p>
          <a:p>
            <a:pPr marL="1257300" lvl="2" indent="-342900" algn="just">
              <a:buFont typeface="Wingdings" pitchFamily="2" charset="2"/>
              <a:buChar char="Ø"/>
            </a:pPr>
            <a:r>
              <a:rPr lang="tr-TR" dirty="0" smtClean="0"/>
              <a:t>Kullandıkça öde müşterileri</a:t>
            </a:r>
          </a:p>
          <a:p>
            <a:pPr marL="1257300" lvl="2" indent="-342900" algn="just">
              <a:buFont typeface="Wingdings" pitchFamily="2" charset="2"/>
              <a:buChar char="Ø"/>
            </a:pPr>
            <a:r>
              <a:rPr lang="tr-TR" dirty="0" smtClean="0"/>
              <a:t>Ücretli aboneler</a:t>
            </a:r>
          </a:p>
          <a:p>
            <a:pPr marL="1257300" lvl="2" indent="-342900" algn="just">
              <a:buFont typeface="Wingdings" pitchFamily="2" charset="2"/>
              <a:buChar char="Ø"/>
            </a:pPr>
            <a:r>
              <a:rPr lang="tr-TR" dirty="0" smtClean="0"/>
              <a:t>Abone hesabını kullanma hakkına sahip bireyler</a:t>
            </a:r>
          </a:p>
          <a:p>
            <a:pPr marL="342900" indent="-342900">
              <a:buFont typeface="Wingdings" pitchFamily="2" charset="2"/>
              <a:buChar char="Ø"/>
            </a:pPr>
            <a:r>
              <a:rPr lang="tr-TR" dirty="0" smtClean="0"/>
              <a:t>Ne Değildir?:</a:t>
            </a:r>
          </a:p>
          <a:p>
            <a:pPr marL="800100" lvl="1" indent="-342900">
              <a:buFont typeface="Wingdings" pitchFamily="2" charset="2"/>
              <a:buChar char="Ø"/>
            </a:pPr>
            <a:r>
              <a:rPr lang="tr-TR" dirty="0"/>
              <a:t>A</a:t>
            </a:r>
            <a:r>
              <a:rPr lang="tr-TR" dirty="0" smtClean="0"/>
              <a:t>bonenin iletişim içeriği</a:t>
            </a:r>
          </a:p>
          <a:p>
            <a:pPr marL="800100" lvl="1" indent="-342900">
              <a:buFont typeface="Wingdings" pitchFamily="2" charset="2"/>
              <a:buChar char="Ø"/>
            </a:pPr>
            <a:r>
              <a:rPr lang="tr-TR" dirty="0"/>
              <a:t>A</a:t>
            </a:r>
            <a:r>
              <a:rPr lang="tr-TR" dirty="0" smtClean="0"/>
              <a:t>bone hesabıyla ilişkili trafik verileri </a:t>
            </a:r>
            <a:endParaRPr lang="tr-TR" dirty="0"/>
          </a:p>
        </p:txBody>
      </p:sp>
      <p:sp>
        <p:nvSpPr>
          <p:cNvPr id="8" name="Rectangle 7">
            <a:extLst>
              <a:ext uri="{FF2B5EF4-FFF2-40B4-BE49-F238E27FC236}">
                <a16:creationId xmlns:a16="http://schemas.microsoft.com/office/drawing/2014/main" xmlns="" id="{687B7C23-9E4D-47A3-872A-857DE10440B9}"/>
              </a:ext>
            </a:extLst>
          </p:cNvPr>
          <p:cNvSpPr/>
          <p:nvPr/>
        </p:nvSpPr>
        <p:spPr>
          <a:xfrm>
            <a:off x="138512" y="974628"/>
            <a:ext cx="3986074" cy="5062924"/>
          </a:xfrm>
          <a:prstGeom prst="rect">
            <a:avLst/>
          </a:prstGeom>
        </p:spPr>
        <p:txBody>
          <a:bodyPr wrap="square">
            <a:spAutoFit/>
          </a:bodyPr>
          <a:lstStyle/>
          <a:p>
            <a:pPr marL="342900" indent="-342900" algn="just">
              <a:buFont typeface="Wingdings" pitchFamily="2" charset="2"/>
              <a:buChar char="Ø"/>
            </a:pPr>
            <a:r>
              <a:rPr lang="tr-TR" sz="1700" dirty="0" smtClean="0"/>
              <a:t>"Abone bilgileri", trafik veya içerik verileri dışında abonelerle ilgili olarak bir hizmet sağlayıcı tarafından tutulan bilgisayar verileri veya başka herhangi bir biçimde bulunan ve aşağıdakiler aracılığıyla oluşturulabilen herhangi bir bilgi anlamına gelir:</a:t>
            </a:r>
          </a:p>
          <a:p>
            <a:pPr algn="just"/>
            <a:r>
              <a:rPr lang="tr-TR" sz="1700" dirty="0" smtClean="0"/>
              <a:t>a kullanılan iletişim hizmetinin türü, bununla ilgili teknik koşullar ve hizmet süresi; </a:t>
            </a:r>
          </a:p>
          <a:p>
            <a:pPr algn="just"/>
            <a:r>
              <a:rPr lang="tr-TR" sz="1700" dirty="0" smtClean="0"/>
              <a:t>b hizmet sözleşmesi veya düzenlemesine dayalı olarak abonenin kimliği, posta veya coğrafi adresi, telefon ve diğer erişim numarası, fatura ve ödeme bilgileri; </a:t>
            </a:r>
          </a:p>
          <a:p>
            <a:pPr algn="just"/>
            <a:r>
              <a:rPr lang="tr-TR" sz="1700" dirty="0" smtClean="0"/>
              <a:t>c hizmet sözleşmesi dahilinde mevcut olan iletişim ekipmanının kurulum sahasındaki diğer bilgiler.</a:t>
            </a:r>
            <a:endParaRPr lang="tr-TR" sz="1700" dirty="0"/>
          </a:p>
        </p:txBody>
      </p:sp>
    </p:spTree>
    <p:extLst>
      <p:ext uri="{BB962C8B-B14F-4D97-AF65-F5344CB8AC3E}">
        <p14:creationId xmlns:p14="http://schemas.microsoft.com/office/powerpoint/2010/main" xmlns="" val="1419584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tr-TR" sz="3200" b="1" dirty="0" smtClean="0"/>
              <a:t>Anket Sorusu</a:t>
            </a:r>
            <a:endParaRPr lang="en-GB" sz="3200" b="1" dirty="0"/>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2331400254"/>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xmlns="" val="4269096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dirty="0"/>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tr-TR" sz="3200" b="1" dirty="0" smtClean="0"/>
              <a:t>Anket Sorusu</a:t>
            </a:r>
            <a:endParaRPr lang="en-GB" sz="3200" b="1" dirty="0"/>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1949918011"/>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xmlns="" val="22942927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13649</TotalTime>
  <Words>3618</Words>
  <Application>Microsoft Office PowerPoint</Application>
  <PresentationFormat>Ekran Gösterisi (4:3)</PresentationFormat>
  <Paragraphs>550</Paragraphs>
  <Slides>41</Slides>
  <Notes>37</Notes>
  <HiddenSlides>0</HiddenSlides>
  <MMClips>0</MMClips>
  <ScaleCrop>false</ScaleCrop>
  <HeadingPairs>
    <vt:vector size="4" baseType="variant">
      <vt:variant>
        <vt:lpstr>Tema</vt:lpstr>
      </vt:variant>
      <vt:variant>
        <vt:i4>1</vt:i4>
      </vt:variant>
      <vt:variant>
        <vt:lpstr>Slayt Başlıkları</vt:lpstr>
      </vt:variant>
      <vt:variant>
        <vt:i4>41</vt:i4>
      </vt:variant>
    </vt:vector>
  </HeadingPairs>
  <TitlesOfParts>
    <vt:vector size="42" baseType="lpstr">
      <vt:lpstr>Office Theme</vt:lpstr>
      <vt:lpstr>Slayt 1</vt:lpstr>
      <vt:lpstr>Slayt 2</vt:lpstr>
      <vt:lpstr>Slayt 3</vt:lpstr>
      <vt:lpstr>Slayt 4</vt:lpstr>
      <vt:lpstr>Slayt 5</vt:lpstr>
      <vt:lpstr>Slayt 6</vt:lpstr>
      <vt:lpstr>Slayt 7</vt:lpstr>
      <vt:lpstr>Slayt 8</vt:lpstr>
      <vt:lpstr>Slayt 9</vt:lpstr>
      <vt:lpstr>Slayt 10</vt:lpstr>
      <vt:lpstr>Slayt 11</vt:lpstr>
      <vt:lpstr>Slayt 12</vt:lpstr>
      <vt:lpstr>Slayt 13</vt:lpstr>
      <vt:lpstr>Slayt 14</vt:lpstr>
      <vt:lpstr>Slayt 15</vt:lpstr>
      <vt:lpstr>Slayt 16</vt:lpstr>
      <vt:lpstr>Slayt 17</vt:lpstr>
      <vt:lpstr>Slayt 18</vt:lpstr>
      <vt:lpstr>Slayt 19</vt:lpstr>
      <vt:lpstr>Slayt 20</vt:lpstr>
      <vt:lpstr>Slayt 21</vt:lpstr>
      <vt:lpstr>Slayt 22</vt:lpstr>
      <vt:lpstr>Slayt 23</vt:lpstr>
      <vt:lpstr>Slayt 24</vt:lpstr>
      <vt:lpstr>Slayt 25</vt:lpstr>
      <vt:lpstr>Slayt 26</vt:lpstr>
      <vt:lpstr>Slayt 27</vt:lpstr>
      <vt:lpstr>Slayt 28</vt:lpstr>
      <vt:lpstr>Slayt 29</vt:lpstr>
      <vt:lpstr>Slayt 30</vt:lpstr>
      <vt:lpstr>Slayt 31</vt:lpstr>
      <vt:lpstr>Slayt 32</vt:lpstr>
      <vt:lpstr>Slayt 33</vt:lpstr>
      <vt:lpstr>Slayt 34</vt:lpstr>
      <vt:lpstr>Slayt 35</vt:lpstr>
      <vt:lpstr>Slayt 36</vt:lpstr>
      <vt:lpstr>Slayt 37</vt:lpstr>
      <vt:lpstr>Slayt 38</vt:lpstr>
      <vt:lpstr>Slayt 39</vt:lpstr>
      <vt:lpstr>Slayt 40</vt:lpstr>
      <vt:lpstr>Slayt 41</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ERENOGLU CONSULTANCY TRANSLATION</dc:creator>
  <dc:description>ERENOGLU CONSULTANCY TRANSLATION_x000d_
GSM    : (+90 532) 235 58 23_x000d_
Tel         : (+90 312) 441 91 00 (pbx)_x000d_
Web      : www.erenoglu.com.tr_x000d_
e-mail   : erenoglu@erenoglu.com.tr_x000d_
ANKARA – TURKIYE (TURKEY)_x000d_
</dc:description>
  <cp:lastModifiedBy>Nazik ERENOGLU - ŞİRKET MÜDÜRÜ</cp:lastModifiedBy>
  <cp:revision>374</cp:revision>
  <dcterms:created xsi:type="dcterms:W3CDTF">2012-01-25T15:22:10Z</dcterms:created>
  <dcterms:modified xsi:type="dcterms:W3CDTF">2021-04-12T08:01:42Z</dcterms:modified>
</cp:coreProperties>
</file>